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slideLayouts/slideLayout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24" r:id="rId1"/>
  </p:sldMasterIdLst>
  <p:notesMasterIdLst>
    <p:notesMasterId r:id="rId38"/>
  </p:notesMasterIdLst>
  <p:handoutMasterIdLst>
    <p:handoutMasterId r:id="rId39"/>
  </p:handoutMasterIdLst>
  <p:sldIdLst>
    <p:sldId id="256" r:id="rId2"/>
    <p:sldId id="297" r:id="rId3"/>
    <p:sldId id="266" r:id="rId4"/>
    <p:sldId id="262" r:id="rId5"/>
    <p:sldId id="270" r:id="rId6"/>
    <p:sldId id="265" r:id="rId7"/>
    <p:sldId id="271" r:id="rId8"/>
    <p:sldId id="303" r:id="rId9"/>
    <p:sldId id="305" r:id="rId10"/>
    <p:sldId id="306" r:id="rId11"/>
    <p:sldId id="304" r:id="rId12"/>
    <p:sldId id="300" r:id="rId13"/>
    <p:sldId id="272" r:id="rId14"/>
    <p:sldId id="273" r:id="rId15"/>
    <p:sldId id="275" r:id="rId16"/>
    <p:sldId id="276" r:id="rId17"/>
    <p:sldId id="277" r:id="rId18"/>
    <p:sldId id="274" r:id="rId19"/>
    <p:sldId id="278" r:id="rId20"/>
    <p:sldId id="287" r:id="rId21"/>
    <p:sldId id="279" r:id="rId22"/>
    <p:sldId id="282" r:id="rId23"/>
    <p:sldId id="281" r:id="rId24"/>
    <p:sldId id="298" r:id="rId25"/>
    <p:sldId id="284" r:id="rId26"/>
    <p:sldId id="288" r:id="rId27"/>
    <p:sldId id="280" r:id="rId28"/>
    <p:sldId id="283" r:id="rId29"/>
    <p:sldId id="299" r:id="rId30"/>
    <p:sldId id="289" r:id="rId31"/>
    <p:sldId id="290" r:id="rId32"/>
    <p:sldId id="292" r:id="rId33"/>
    <p:sldId id="293" r:id="rId34"/>
    <p:sldId id="294" r:id="rId35"/>
    <p:sldId id="295" r:id="rId36"/>
    <p:sldId id="296" r:id="rId37"/>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33333"/>
    <a:srgbClr val="4D4D4D"/>
    <a:srgbClr val="585858"/>
    <a:srgbClr val="5F5F5F"/>
    <a:srgbClr val="2E8686"/>
    <a:srgbClr val="CC0099"/>
    <a:srgbClr val="226664"/>
    <a:srgbClr val="3B95CD"/>
    <a:srgbClr val="9BE5FF"/>
  </p:clrMru>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Style moyen 1 - Accentuation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16DA210-FB5B-4158-B5E0-FEB733F419BA}" styleName="Style clair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Style léger 3 - Accentuation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Style léger 3 - Accentuation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799B23B-EC83-4686-B30A-512413B5E67A}" styleName="Style léger 3 - Accentuation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31" autoAdjust="0"/>
    <p:restoredTop sz="86330" autoAdjust="0"/>
  </p:normalViewPr>
  <p:slideViewPr>
    <p:cSldViewPr>
      <p:cViewPr varScale="1">
        <p:scale>
          <a:sx n="69" d="100"/>
          <a:sy n="69" d="100"/>
        </p:scale>
        <p:origin x="-1236" y="-1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6108173-36E7-4489-9DB4-70E01B425A38}" type="datetimeFigureOut">
              <a:rPr lang="fr-FR" smtClean="0"/>
              <a:pPr/>
              <a:t>18/06/2023</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7445452-C9B7-4AA0-B033-D979062E4318}" type="slidenum">
              <a:rPr lang="fr-FR" smtClean="0"/>
              <a:pPr/>
              <a:t>‹N°›</a:t>
            </a:fld>
            <a:endParaRPr 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FE05E0-6E2C-4B71-B9B7-C80F62E30878}" type="datetimeFigureOut">
              <a:rPr lang="fr-FR" smtClean="0"/>
              <a:pPr/>
              <a:t>18/06/2023</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D7B07D-1C5D-4BBC-BC58-F0823D1E5C2C}"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6</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15</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16</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17</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18</a:t>
            </a:fld>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19</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20</a:t>
            </a:fld>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21</a:t>
            </a:fld>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22</a:t>
            </a:fld>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23</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7</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8</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9</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10</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11</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12</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13</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1143000" y="685800"/>
            <a:ext cx="4572000" cy="3429000"/>
          </a:xfrm>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20D7B07D-1C5D-4BBC-BC58-F0823D1E5C2C}" type="slidenum">
              <a:rPr lang="fr-FR" smtClean="0"/>
              <a:pPr/>
              <a:t>14</a:t>
            </a:fld>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8" name="Titre 7"/>
          <p:cNvSpPr>
            <a:spLocks noGrp="1"/>
          </p:cNvSpPr>
          <p:nvPr>
            <p:ph type="ctrTitle"/>
          </p:nvPr>
        </p:nvSpPr>
        <p:spPr>
          <a:xfrm>
            <a:off x="2195736" y="1268761"/>
            <a:ext cx="6172200" cy="1894363"/>
          </a:xfrm>
        </p:spPr>
        <p:txBody>
          <a:bodyPr/>
          <a:lstStyle>
            <a:lvl1pPr>
              <a:defRPr b="1"/>
            </a:lvl1pPr>
          </a:lstStyle>
          <a:p>
            <a:r>
              <a:rPr kumimoji="0" lang="fr-FR" smtClean="0"/>
              <a:t>Cliquez pour modifier le style du titre</a:t>
            </a:r>
            <a:endParaRPr kumimoji="0" lang="en-US"/>
          </a:p>
        </p:txBody>
      </p:sp>
      <p:sp>
        <p:nvSpPr>
          <p:cNvPr id="9" name="Sous-titre 8"/>
          <p:cNvSpPr>
            <a:spLocks noGrp="1"/>
          </p:cNvSpPr>
          <p:nvPr>
            <p:ph type="subTitle" idx="1"/>
          </p:nvPr>
        </p:nvSpPr>
        <p:spPr>
          <a:xfrm>
            <a:off x="2288232" y="3573016"/>
            <a:ext cx="6172200" cy="1371600"/>
          </a:xfrm>
        </p:spPr>
        <p:txBody>
          <a:bodyPr/>
          <a:lstStyle>
            <a:lvl1pPr marL="0" indent="0" algn="l">
              <a:buNone/>
              <a:defRPr sz="1800" b="1">
                <a:solidFill>
                  <a:srgbClr val="226664"/>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dirty="0" smtClean="0"/>
              <a:t>Cliquez pour modifier le style des sous-titres du masque</a:t>
            </a:r>
            <a:endParaRPr kumimoji="0" lang="en-US" dirty="0"/>
          </a:p>
        </p:txBody>
      </p:sp>
      <p:sp>
        <p:nvSpPr>
          <p:cNvPr id="28" name="Espace réservé de la date 27"/>
          <p:cNvSpPr>
            <a:spLocks noGrp="1"/>
          </p:cNvSpPr>
          <p:nvPr>
            <p:ph type="dt" sz="half" idx="10"/>
          </p:nvPr>
        </p:nvSpPr>
        <p:spPr bwMode="auto">
          <a:xfrm rot="5400000">
            <a:off x="7764621" y="1174097"/>
            <a:ext cx="2286000" cy="381000"/>
          </a:xfrm>
        </p:spPr>
        <p:txBody>
          <a:bodyPr/>
          <a:lstStyle/>
          <a:p>
            <a:fld id="{563740CC-B5A7-405D-A1C0-7F5F415266A1}" type="datetime1">
              <a:rPr lang="fr-FR" smtClean="0"/>
              <a:pPr/>
              <a:t>18/06/2023</a:t>
            </a:fld>
            <a:endParaRPr lang="fr-BE"/>
          </a:p>
        </p:txBody>
      </p:sp>
      <p:sp>
        <p:nvSpPr>
          <p:cNvPr id="17" name="Espace réservé du pied de page 16"/>
          <p:cNvSpPr>
            <a:spLocks noGrp="1"/>
          </p:cNvSpPr>
          <p:nvPr>
            <p:ph type="ftr" sz="quarter" idx="11"/>
          </p:nvPr>
        </p:nvSpPr>
        <p:spPr bwMode="auto">
          <a:xfrm rot="5400000">
            <a:off x="7077269" y="4181669"/>
            <a:ext cx="3657600" cy="384048"/>
          </a:xfrm>
        </p:spPr>
        <p:txBody>
          <a:bodyPr/>
          <a:lstStyle/>
          <a:p>
            <a:endParaRPr lang="fr-BE"/>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Connecteur droit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Connecteur droit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Connecteur droit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Ellipse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Ellipse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Ellipse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ce réservé du numéro de diapositive 28"/>
          <p:cNvSpPr>
            <a:spLocks noGrp="1"/>
          </p:cNvSpPr>
          <p:nvPr>
            <p:ph type="sldNum" sz="quarter" idx="12"/>
          </p:nvPr>
        </p:nvSpPr>
        <p:spPr bwMode="auto">
          <a:xfrm>
            <a:off x="1325544" y="4928703"/>
            <a:ext cx="609600" cy="517524"/>
          </a:xfrm>
        </p:spPr>
        <p:txBody>
          <a:bodyPr/>
          <a:lstStyle/>
          <a:p>
            <a:fld id="{CF4668DC-857F-487D-BFFA-8C0CA5037977}" type="slidenum">
              <a:rPr lang="fr-BE" smtClean="0"/>
              <a:pPr/>
              <a:t>‹N°›</a:t>
            </a:fld>
            <a:endParaRPr lang="fr-BE"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3C428D09-AA91-4B4E-8D01-49CD1B17944B}" type="datetime1">
              <a:rPr lang="fr-FR" smtClean="0"/>
              <a:pPr/>
              <a:t>18/06/2023</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40"/>
            <a:ext cx="1676400" cy="5851525"/>
          </a:xfrm>
        </p:spPr>
        <p:txBody>
          <a:bodyPr vert="eaVert"/>
          <a:lstStyle/>
          <a:p>
            <a:r>
              <a:rPr kumimoji="0" lang="fr-FR" smtClean="0"/>
              <a:t>Cliquez pour modifier le style du titre</a:t>
            </a:r>
            <a:endParaRPr kumimoji="0" lang="en-US"/>
          </a:p>
        </p:txBody>
      </p:sp>
      <p:sp>
        <p:nvSpPr>
          <p:cNvPr id="3" name="Espace réservé du texte vertical 2"/>
          <p:cNvSpPr>
            <a:spLocks noGrp="1"/>
          </p:cNvSpPr>
          <p:nvPr>
            <p:ph type="body" orient="vert" idx="1"/>
          </p:nvPr>
        </p:nvSpPr>
        <p:spPr>
          <a:xfrm>
            <a:off x="457200" y="274640"/>
            <a:ext cx="6019800" cy="5851525"/>
          </a:xfrm>
        </p:spPr>
        <p:txBody>
          <a:bodyPr vert="eaVert"/>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11DB571D-6ACA-40A4-8630-7C2351ECB15E}" type="datetime1">
              <a:rPr lang="fr-FR" smtClean="0"/>
              <a:pPr/>
              <a:t>18/06/2023</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pPr/>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7467600" cy="652932"/>
          </a:xfrm>
        </p:spPr>
        <p:txBody>
          <a:bodyPr/>
          <a:lstStyle>
            <a:lvl1pPr>
              <a:defRPr b="1"/>
            </a:lvl1pPr>
          </a:lstStyle>
          <a:p>
            <a:r>
              <a:rPr kumimoji="0" lang="fr-FR" dirty="0" smtClean="0"/>
              <a:t>Cliquez pour modifier le style du titre</a:t>
            </a:r>
            <a:endParaRPr kumimoji="0" lang="en-US" dirty="0"/>
          </a:p>
        </p:txBody>
      </p:sp>
      <p:sp>
        <p:nvSpPr>
          <p:cNvPr id="8" name="Espace réservé du contenu 7"/>
          <p:cNvSpPr>
            <a:spLocks noGrp="1"/>
          </p:cNvSpPr>
          <p:nvPr>
            <p:ph sz="quarter" idx="1"/>
          </p:nvPr>
        </p:nvSpPr>
        <p:spPr>
          <a:xfrm>
            <a:off x="457200" y="1600200"/>
            <a:ext cx="7467600" cy="4873752"/>
          </a:xfrm>
        </p:spPr>
        <p:txBody>
          <a:bodyPr/>
          <a:lstStyle>
            <a:lvl1pPr marL="457200" indent="-457200">
              <a:buFont typeface="+mj-lt"/>
              <a:buNone/>
              <a:defRPr b="1" u="none">
                <a:solidFill>
                  <a:srgbClr val="226664"/>
                </a:solidFill>
                <a:effectLst/>
              </a:defRPr>
            </a:lvl1pPr>
          </a:lstStyle>
          <a:p>
            <a:pPr lvl="0" eaLnBrk="1" latinLnBrk="0" hangingPunct="1"/>
            <a:r>
              <a:rPr lang="fr-FR" dirty="0" smtClean="0"/>
              <a:t>Cliquez pour modifier les styles du texte du masque</a:t>
            </a:r>
          </a:p>
          <a:p>
            <a:pPr lvl="1" eaLnBrk="1" latinLnBrk="0" hangingPunct="1"/>
            <a:r>
              <a:rPr lang="fr-FR" dirty="0" smtClean="0"/>
              <a:t>Deuxième niveau</a:t>
            </a:r>
          </a:p>
          <a:p>
            <a:pPr lvl="2" eaLnBrk="1" latinLnBrk="0" hangingPunct="1"/>
            <a:r>
              <a:rPr lang="fr-FR" dirty="0" smtClean="0"/>
              <a:t>Troisième niveau</a:t>
            </a:r>
          </a:p>
          <a:p>
            <a:pPr lvl="3" eaLnBrk="1" latinLnBrk="0" hangingPunct="1"/>
            <a:r>
              <a:rPr lang="fr-FR" dirty="0" smtClean="0"/>
              <a:t>Quatrième niveau</a:t>
            </a:r>
          </a:p>
          <a:p>
            <a:pPr lvl="4" eaLnBrk="1" latinLnBrk="0" hangingPunct="1"/>
            <a:r>
              <a:rPr lang="fr-FR" dirty="0" smtClean="0"/>
              <a:t>Cinquième niveau</a:t>
            </a:r>
            <a:endParaRPr kumimoji="0" lang="en-US" dirty="0"/>
          </a:p>
        </p:txBody>
      </p:sp>
      <p:sp>
        <p:nvSpPr>
          <p:cNvPr id="7" name="Espace réservé de la date 6"/>
          <p:cNvSpPr>
            <a:spLocks noGrp="1"/>
          </p:cNvSpPr>
          <p:nvPr>
            <p:ph type="dt" sz="half" idx="14"/>
          </p:nvPr>
        </p:nvSpPr>
        <p:spPr/>
        <p:txBody>
          <a:bodyPr rtlCol="0"/>
          <a:lstStyle/>
          <a:p>
            <a:fld id="{BE932119-6168-4A7A-A8D0-3E5B2BBD5AE7}" type="datetime1">
              <a:rPr lang="fr-FR" smtClean="0"/>
              <a:pPr/>
              <a:t>18/06/2023</a:t>
            </a:fld>
            <a:endParaRPr lang="fr-BE"/>
          </a:p>
        </p:txBody>
      </p:sp>
      <p:sp>
        <p:nvSpPr>
          <p:cNvPr id="9" name="Espace réservé du numéro de diapositive 8"/>
          <p:cNvSpPr>
            <a:spLocks noGrp="1"/>
          </p:cNvSpPr>
          <p:nvPr>
            <p:ph type="sldNum" sz="quarter" idx="15"/>
          </p:nvPr>
        </p:nvSpPr>
        <p:spPr/>
        <p:txBody>
          <a:bodyPr rtlCol="0"/>
          <a:lstStyle/>
          <a:p>
            <a:fld id="{CF4668DC-857F-487D-BFFA-8C0CA5037977}" type="slidenum">
              <a:rPr lang="fr-BE" smtClean="0"/>
              <a:pPr/>
              <a:t>‹N°›</a:t>
            </a:fld>
            <a:endParaRPr lang="fr-BE" dirty="0"/>
          </a:p>
        </p:txBody>
      </p:sp>
      <p:sp>
        <p:nvSpPr>
          <p:cNvPr id="10" name="Espace réservé du pied de page 9"/>
          <p:cNvSpPr>
            <a:spLocks noGrp="1"/>
          </p:cNvSpPr>
          <p:nvPr>
            <p:ph type="ftr" sz="quarter" idx="16"/>
          </p:nvPr>
        </p:nvSpPr>
        <p:spPr>
          <a:xfrm>
            <a:off x="179512" y="260648"/>
            <a:ext cx="3200400" cy="365760"/>
          </a:xfrm>
        </p:spPr>
        <p:txBody>
          <a:bodyPr rtlCol="0"/>
          <a:lstStyle>
            <a:lvl1pPr>
              <a:defRPr sz="1600" b="1">
                <a:solidFill>
                  <a:srgbClr val="226664"/>
                </a:solidFill>
              </a:defRPr>
            </a:lvl1pPr>
          </a:lstStyle>
          <a:p>
            <a:endParaRPr lang="fr-BE"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2286000" y="2895602"/>
            <a:ext cx="6172200" cy="2053591"/>
          </a:xfrm>
        </p:spPr>
        <p:txBody>
          <a:bodyPr/>
          <a:lstStyle>
            <a:lvl1pPr algn="l">
              <a:buNone/>
              <a:defRPr sz="3000" b="1" cap="small" baseline="0"/>
            </a:lvl1pPr>
          </a:lstStyle>
          <a:p>
            <a:r>
              <a:rPr kumimoji="0" lang="fr-FR" smtClean="0"/>
              <a:t>Cliquez pour modifier le style du titre</a:t>
            </a:r>
            <a:endParaRPr kumimoji="0" lang="en-US"/>
          </a:p>
        </p:txBody>
      </p:sp>
      <p:sp>
        <p:nvSpPr>
          <p:cNvPr id="3" name="Espace réservé du texte 2"/>
          <p:cNvSpPr>
            <a:spLocks noGrp="1"/>
          </p:cNvSpPr>
          <p:nvPr>
            <p:ph type="body" idx="1"/>
          </p:nvPr>
        </p:nvSpPr>
        <p:spPr>
          <a:xfrm>
            <a:off x="2286000" y="5010151"/>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Cliquez pour modifier les styles du texte du masque</a:t>
            </a:r>
          </a:p>
        </p:txBody>
      </p:sp>
      <p:sp>
        <p:nvSpPr>
          <p:cNvPr id="4" name="Espace réservé de la date 3"/>
          <p:cNvSpPr>
            <a:spLocks noGrp="1"/>
          </p:cNvSpPr>
          <p:nvPr>
            <p:ph type="dt" sz="half" idx="10"/>
          </p:nvPr>
        </p:nvSpPr>
        <p:spPr bwMode="auto">
          <a:xfrm rot="5400000">
            <a:off x="7763256" y="1170432"/>
            <a:ext cx="2286000" cy="381000"/>
          </a:xfrm>
        </p:spPr>
        <p:txBody>
          <a:bodyPr/>
          <a:lstStyle/>
          <a:p>
            <a:fld id="{92C10861-5AEE-4B6E-A23F-53B59ACA3923}" type="datetime1">
              <a:rPr lang="fr-FR" smtClean="0"/>
              <a:pPr/>
              <a:t>18/06/2023</a:t>
            </a:fld>
            <a:endParaRPr lang="fr-BE"/>
          </a:p>
        </p:txBody>
      </p:sp>
      <p:sp>
        <p:nvSpPr>
          <p:cNvPr id="5" name="Espace réservé du pied de page 4"/>
          <p:cNvSpPr>
            <a:spLocks noGrp="1"/>
          </p:cNvSpPr>
          <p:nvPr>
            <p:ph type="ftr" sz="quarter" idx="11"/>
          </p:nvPr>
        </p:nvSpPr>
        <p:spPr bwMode="auto">
          <a:xfrm rot="5400000">
            <a:off x="7077456" y="4178808"/>
            <a:ext cx="3657600" cy="384048"/>
          </a:xfrm>
        </p:spPr>
        <p:txBody>
          <a:bodyPr/>
          <a:lstStyle/>
          <a:p>
            <a:endParaRPr lang="fr-BE"/>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Connecteur droit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Connecteur droit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Connecteur droit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Connecteur droit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Ellipse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Ellipse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Ellipse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llipse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llipse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Connecteur droit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Espace réservé du numéro de diapositive 5"/>
          <p:cNvSpPr>
            <a:spLocks noGrp="1"/>
          </p:cNvSpPr>
          <p:nvPr>
            <p:ph type="sldNum" sz="quarter" idx="12"/>
          </p:nvPr>
        </p:nvSpPr>
        <p:spPr bwMode="auto">
          <a:xfrm>
            <a:off x="1340616" y="4928703"/>
            <a:ext cx="609600" cy="517524"/>
          </a:xfrm>
        </p:spPr>
        <p:txBody>
          <a:bodyPr/>
          <a:lstStyle/>
          <a:p>
            <a:fld id="{CF4668DC-857F-487D-BFFA-8C0CA5037977}" type="slidenum">
              <a:rPr lang="fr-BE" smtClean="0"/>
              <a:pPr/>
              <a:t>‹N°›</a:t>
            </a:fld>
            <a:endParaRPr lang="fr-BE"/>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5" name="Espace réservé de la date 4"/>
          <p:cNvSpPr>
            <a:spLocks noGrp="1"/>
          </p:cNvSpPr>
          <p:nvPr>
            <p:ph type="dt" sz="half" idx="10"/>
          </p:nvPr>
        </p:nvSpPr>
        <p:spPr/>
        <p:txBody>
          <a:bodyPr/>
          <a:lstStyle/>
          <a:p>
            <a:fld id="{0364BE12-748D-4952-BFF2-51E0C81990BC}" type="datetime1">
              <a:rPr lang="fr-FR" smtClean="0"/>
              <a:pPr/>
              <a:t>18/06/2023</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pPr/>
              <a:t>‹N°›</a:t>
            </a:fld>
            <a:endParaRPr lang="fr-BE"/>
          </a:p>
        </p:txBody>
      </p:sp>
      <p:sp>
        <p:nvSpPr>
          <p:cNvPr id="9" name="Espace réservé du contenu 8"/>
          <p:cNvSpPr>
            <a:spLocks noGrp="1"/>
          </p:cNvSpPr>
          <p:nvPr>
            <p:ph sz="quarter" idx="1"/>
          </p:nvPr>
        </p:nvSpPr>
        <p:spPr>
          <a:xfrm>
            <a:off x="457200" y="1600200"/>
            <a:ext cx="3657600" cy="45720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270248" y="1600200"/>
            <a:ext cx="3657600" cy="45720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1"/>
            <a:ext cx="7543800" cy="1143000"/>
          </a:xfrm>
        </p:spPr>
        <p:txBody>
          <a:bodyPr anchor="b"/>
          <a:lstStyle>
            <a:lvl1pPr>
              <a:defRPr/>
            </a:lvl1pPr>
          </a:lstStyle>
          <a:p>
            <a:r>
              <a:rPr kumimoji="0" lang="fr-FR" smtClean="0"/>
              <a:t>Cliquez pour modifier le style du titre</a:t>
            </a:r>
            <a:endParaRPr kumimoji="0" lang="en-US"/>
          </a:p>
        </p:txBody>
      </p:sp>
      <p:sp>
        <p:nvSpPr>
          <p:cNvPr id="7" name="Espace réservé de la date 6"/>
          <p:cNvSpPr>
            <a:spLocks noGrp="1"/>
          </p:cNvSpPr>
          <p:nvPr>
            <p:ph type="dt" sz="half" idx="10"/>
          </p:nvPr>
        </p:nvSpPr>
        <p:spPr/>
        <p:txBody>
          <a:bodyPr/>
          <a:lstStyle/>
          <a:p>
            <a:fld id="{80E19CB0-E153-4F6F-B4A3-B889187DA995}" type="datetime1">
              <a:rPr lang="fr-FR" smtClean="0"/>
              <a:pPr/>
              <a:t>18/06/2023</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pPr/>
              <a:t>‹N°›</a:t>
            </a:fld>
            <a:endParaRPr lang="fr-BE"/>
          </a:p>
        </p:txBody>
      </p:sp>
      <p:sp>
        <p:nvSpPr>
          <p:cNvPr id="11" name="Espace réservé du contenu 10"/>
          <p:cNvSpPr>
            <a:spLocks noGrp="1"/>
          </p:cNvSpPr>
          <p:nvPr>
            <p:ph sz="quarter" idx="2"/>
          </p:nvPr>
        </p:nvSpPr>
        <p:spPr>
          <a:xfrm>
            <a:off x="457200" y="2362200"/>
            <a:ext cx="3657600" cy="38862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quarter" idx="4"/>
          </p:nvPr>
        </p:nvSpPr>
        <p:spPr>
          <a:xfrm>
            <a:off x="4371975" y="2362200"/>
            <a:ext cx="3657600" cy="3886200"/>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2" name="Espace réservé du texte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Cliquez pour modifier les styles du texte du masque</a:t>
            </a:r>
          </a:p>
        </p:txBody>
      </p:sp>
      <p:sp>
        <p:nvSpPr>
          <p:cNvPr id="14" name="Espace réservé du texte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fr-FR" smtClean="0"/>
              <a:t>Cliquez pour modifier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Cliquez pour modifier le style du titre</a:t>
            </a:r>
            <a:endParaRPr kumimoji="0" lang="en-US"/>
          </a:p>
        </p:txBody>
      </p:sp>
      <p:sp>
        <p:nvSpPr>
          <p:cNvPr id="6" name="Espace réservé de la date 5"/>
          <p:cNvSpPr>
            <a:spLocks noGrp="1"/>
          </p:cNvSpPr>
          <p:nvPr>
            <p:ph type="dt" sz="half" idx="10"/>
          </p:nvPr>
        </p:nvSpPr>
        <p:spPr/>
        <p:txBody>
          <a:bodyPr rtlCol="0"/>
          <a:lstStyle/>
          <a:p>
            <a:fld id="{CE45840B-61EB-4456-8345-FE0E5F6872C6}" type="datetime1">
              <a:rPr lang="fr-FR" smtClean="0"/>
              <a:pPr/>
              <a:t>18/06/2023</a:t>
            </a:fld>
            <a:endParaRPr lang="fr-BE"/>
          </a:p>
        </p:txBody>
      </p:sp>
      <p:sp>
        <p:nvSpPr>
          <p:cNvPr id="7" name="Espace réservé du numéro de diapositive 6"/>
          <p:cNvSpPr>
            <a:spLocks noGrp="1"/>
          </p:cNvSpPr>
          <p:nvPr>
            <p:ph type="sldNum" sz="quarter" idx="11"/>
          </p:nvPr>
        </p:nvSpPr>
        <p:spPr/>
        <p:txBody>
          <a:bodyPr rtlCol="0"/>
          <a:lstStyle/>
          <a:p>
            <a:fld id="{CF4668DC-857F-487D-BFFA-8C0CA5037977}" type="slidenum">
              <a:rPr lang="fr-BE" smtClean="0"/>
              <a:pPr/>
              <a:t>‹N°›</a:t>
            </a:fld>
            <a:endParaRPr lang="fr-BE"/>
          </a:p>
        </p:txBody>
      </p:sp>
      <p:sp>
        <p:nvSpPr>
          <p:cNvPr id="8" name="Espace réservé du pied de page 7"/>
          <p:cNvSpPr>
            <a:spLocks noGrp="1"/>
          </p:cNvSpPr>
          <p:nvPr>
            <p:ph type="ftr" sz="quarter" idx="12"/>
          </p:nvPr>
        </p:nvSpPr>
        <p:spPr/>
        <p:txBody>
          <a:bodyPr rtlCol="0"/>
          <a:lstStyle/>
          <a:p>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6" name="Espace réservé du texte 11"/>
          <p:cNvSpPr>
            <a:spLocks noGrp="1"/>
          </p:cNvSpPr>
          <p:nvPr>
            <p:ph type="body" sz="quarter" idx="1"/>
          </p:nvPr>
        </p:nvSpPr>
        <p:spPr>
          <a:xfrm>
            <a:off x="1691680" y="2636912"/>
            <a:ext cx="5770984" cy="1499240"/>
          </a:xfrm>
          <a:prstGeom prst="roundRect">
            <a:avLst>
              <a:gd name="adj" fmla="val 16667"/>
            </a:avLst>
          </a:prstGeom>
          <a:gradFill flip="none" rotWithShape="1">
            <a:gsLst>
              <a:gs pos="0">
                <a:schemeClr val="accent1">
                  <a:shade val="63000"/>
                  <a:satMod val="165000"/>
                </a:schemeClr>
              </a:gs>
              <a:gs pos="30000">
                <a:schemeClr val="accent1">
                  <a:shade val="58000"/>
                  <a:satMod val="165000"/>
                </a:schemeClr>
              </a:gs>
              <a:gs pos="75000">
                <a:schemeClr val="accent1">
                  <a:shade val="30000"/>
                  <a:satMod val="175000"/>
                </a:schemeClr>
              </a:gs>
              <a:gs pos="100000">
                <a:schemeClr val="accent1">
                  <a:shade val="15000"/>
                  <a:satMod val="175000"/>
                </a:schemeClr>
              </a:gs>
            </a:gsLst>
            <a:lin ang="18900000" scaled="1"/>
            <a:tileRect/>
          </a:gradFill>
        </p:spPr>
        <p:style>
          <a:lnRef idx="0">
            <a:schemeClr val="accent1"/>
          </a:lnRef>
          <a:fillRef idx="3">
            <a:schemeClr val="accent1"/>
          </a:fillRef>
          <a:effectRef idx="3">
            <a:schemeClr val="accent1"/>
          </a:effectRef>
          <a:fontRef idx="none"/>
        </p:style>
        <p:txBody>
          <a:bodyPr rtlCol="0" anchor="ctr">
            <a:noAutofit/>
          </a:bodyPr>
          <a:lstStyle>
            <a:lvl1pPr marL="0" indent="0" algn="ctr">
              <a:buFontTx/>
              <a:buNone/>
              <a:defRPr sz="3600" b="1">
                <a:solidFill>
                  <a:srgbClr val="FFFFFF"/>
                </a:solidFill>
              </a:defRPr>
            </a:lvl1pPr>
          </a:lstStyle>
          <a:p>
            <a:pPr lvl="0" eaLnBrk="1" latinLnBrk="0" hangingPunct="1"/>
            <a:r>
              <a:rPr kumimoji="0" lang="fr-FR" dirty="0" smtClean="0"/>
              <a:t>Cliquez pour modifier les styles du texte du masque</a:t>
            </a:r>
          </a:p>
        </p:txBody>
      </p:sp>
      <p:sp>
        <p:nvSpPr>
          <p:cNvPr id="7" name="Espace réservé du numéro de diapositive 6"/>
          <p:cNvSpPr>
            <a:spLocks noGrp="1"/>
          </p:cNvSpPr>
          <p:nvPr>
            <p:ph type="sldNum" sz="quarter" idx="11"/>
          </p:nvPr>
        </p:nvSpPr>
        <p:spPr>
          <a:xfrm>
            <a:off x="8129016" y="5734051"/>
            <a:ext cx="609600" cy="521208"/>
          </a:xfrm>
        </p:spPr>
        <p:txBody>
          <a:bodyPr rtlCol="0"/>
          <a:lstStyle/>
          <a:p>
            <a:fld id="{CF4668DC-857F-487D-BFFA-8C0CA5037977}" type="slidenum">
              <a:rPr lang="fr-BE" smtClean="0"/>
              <a:pPr/>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10" name="Connecteur droit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r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fr-FR" smtClean="0"/>
              <a:t>Cliquez pour modifier le style du titre</a:t>
            </a:r>
            <a:endParaRPr kumimoji="0" lang="en-US"/>
          </a:p>
        </p:txBody>
      </p:sp>
      <p:sp>
        <p:nvSpPr>
          <p:cNvPr id="3" name="Espace réservé du texte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fr-FR" smtClean="0"/>
              <a:t>Cliquez pour modifier les styles du texte du masque</a:t>
            </a:r>
          </a:p>
        </p:txBody>
      </p:sp>
      <p:sp>
        <p:nvSpPr>
          <p:cNvPr id="8" name="Connecteur droit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Connecteur droit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Connecteur droit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Connecteur droit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Ellipse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Espace réservé du contenu 17"/>
          <p:cNvSpPr>
            <a:spLocks noGrp="1"/>
          </p:cNvSpPr>
          <p:nvPr>
            <p:ph sz="quarter" idx="1"/>
          </p:nvPr>
        </p:nvSpPr>
        <p:spPr>
          <a:xfrm>
            <a:off x="304800" y="274320"/>
            <a:ext cx="5638800" cy="6327648"/>
          </a:xfrm>
        </p:spPr>
        <p:txBody>
          <a:bodyPr/>
          <a:lstStyle/>
          <a:p>
            <a:pPr lvl="0" eaLnBrk="1" latinLnBrk="0" hangingPunct="1"/>
            <a:r>
              <a:rPr lang="fr-FR" smtClean="0"/>
              <a:t>Cliquez pour modifier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21" name="Espace réservé de la date 20"/>
          <p:cNvSpPr>
            <a:spLocks noGrp="1"/>
          </p:cNvSpPr>
          <p:nvPr>
            <p:ph type="dt" sz="half" idx="14"/>
          </p:nvPr>
        </p:nvSpPr>
        <p:spPr/>
        <p:txBody>
          <a:bodyPr rtlCol="0"/>
          <a:lstStyle/>
          <a:p>
            <a:fld id="{BF86AE48-E61D-4528-A800-5158C661EB07}" type="datetime1">
              <a:rPr lang="fr-FR" smtClean="0"/>
              <a:pPr/>
              <a:t>18/06/2023</a:t>
            </a:fld>
            <a:endParaRPr lang="fr-BE"/>
          </a:p>
        </p:txBody>
      </p:sp>
      <p:sp>
        <p:nvSpPr>
          <p:cNvPr id="22" name="Espace réservé du numéro de diapositive 21"/>
          <p:cNvSpPr>
            <a:spLocks noGrp="1"/>
          </p:cNvSpPr>
          <p:nvPr>
            <p:ph type="sldNum" sz="quarter" idx="15"/>
          </p:nvPr>
        </p:nvSpPr>
        <p:spPr/>
        <p:txBody>
          <a:bodyPr rtlCol="0"/>
          <a:lstStyle/>
          <a:p>
            <a:fld id="{CF4668DC-857F-487D-BFFA-8C0CA5037977}" type="slidenum">
              <a:rPr lang="fr-BE" smtClean="0"/>
              <a:pPr/>
              <a:t>‹N°›</a:t>
            </a:fld>
            <a:endParaRPr lang="fr-BE"/>
          </a:p>
        </p:txBody>
      </p:sp>
      <p:sp>
        <p:nvSpPr>
          <p:cNvPr id="23" name="Espace réservé du pied de page 22"/>
          <p:cNvSpPr>
            <a:spLocks noGrp="1"/>
          </p:cNvSpPr>
          <p:nvPr>
            <p:ph type="ftr" sz="quarter" idx="16"/>
          </p:nvPr>
        </p:nvSpPr>
        <p:spPr/>
        <p:txBody>
          <a:bodyPr rtlCol="0"/>
          <a:lstStyle/>
          <a:p>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9" name="Connecteur droit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Ellipse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re 1"/>
          <p:cNvSpPr>
            <a:spLocks noGrp="1"/>
          </p:cNvSpPr>
          <p:nvPr>
            <p:ph type="title"/>
          </p:nvPr>
        </p:nvSpPr>
        <p:spPr>
          <a:xfrm rot="5400000">
            <a:off x="3350133" y="3200400"/>
            <a:ext cx="6309360" cy="457200"/>
          </a:xfrm>
        </p:spPr>
        <p:txBody>
          <a:bodyPr anchor="b"/>
          <a:lstStyle>
            <a:lvl1pPr algn="l">
              <a:buNone/>
              <a:defRPr sz="2000" b="1"/>
            </a:lvl1pPr>
          </a:lstStyle>
          <a:p>
            <a:r>
              <a:rPr kumimoji="0" lang="fr-FR" smtClean="0"/>
              <a:t>Cliquez pour modifier le style du titre</a:t>
            </a:r>
            <a:endParaRPr kumimoji="0" lang="en-US"/>
          </a:p>
        </p:txBody>
      </p:sp>
      <p:sp>
        <p:nvSpPr>
          <p:cNvPr id="3" name="Espace réservé pour une image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fr-FR" smtClean="0"/>
              <a:t>Cliquez sur l'icône pour ajouter une image</a:t>
            </a:r>
            <a:endParaRPr kumimoji="0" lang="en-US" dirty="0"/>
          </a:p>
        </p:txBody>
      </p:sp>
      <p:sp>
        <p:nvSpPr>
          <p:cNvPr id="4" name="Espace réservé du texte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fr-FR" smtClean="0"/>
              <a:t>Cliquez pour modifier les styles du texte du masque</a:t>
            </a:r>
          </a:p>
        </p:txBody>
      </p:sp>
      <p:sp>
        <p:nvSpPr>
          <p:cNvPr id="10" name="Connecteur droit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necteur droit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Connecteur droit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Connecteur droit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Espace réservé de la date 16"/>
          <p:cNvSpPr>
            <a:spLocks noGrp="1"/>
          </p:cNvSpPr>
          <p:nvPr>
            <p:ph type="dt" sz="half" idx="10"/>
          </p:nvPr>
        </p:nvSpPr>
        <p:spPr/>
        <p:txBody>
          <a:bodyPr rtlCol="0"/>
          <a:lstStyle/>
          <a:p>
            <a:fld id="{0641ECA0-E463-4347-AD40-351A198C989E}" type="datetime1">
              <a:rPr lang="fr-FR" smtClean="0"/>
              <a:pPr/>
              <a:t>18/06/2023</a:t>
            </a:fld>
            <a:endParaRPr lang="fr-BE"/>
          </a:p>
        </p:txBody>
      </p:sp>
      <p:sp>
        <p:nvSpPr>
          <p:cNvPr id="18" name="Espace réservé du numéro de diapositive 17"/>
          <p:cNvSpPr>
            <a:spLocks noGrp="1"/>
          </p:cNvSpPr>
          <p:nvPr>
            <p:ph type="sldNum" sz="quarter" idx="11"/>
          </p:nvPr>
        </p:nvSpPr>
        <p:spPr/>
        <p:txBody>
          <a:bodyPr rtlCol="0"/>
          <a:lstStyle/>
          <a:p>
            <a:fld id="{CF4668DC-857F-487D-BFFA-8C0CA5037977}" type="slidenum">
              <a:rPr lang="fr-BE" smtClean="0"/>
              <a:pPr/>
              <a:t>‹N°›</a:t>
            </a:fld>
            <a:endParaRPr lang="fr-BE"/>
          </a:p>
        </p:txBody>
      </p:sp>
      <p:sp>
        <p:nvSpPr>
          <p:cNvPr id="21" name="Espace réservé du pied de page 20"/>
          <p:cNvSpPr>
            <a:spLocks noGrp="1"/>
          </p:cNvSpPr>
          <p:nvPr>
            <p:ph type="ftr" sz="quarter" idx="12"/>
          </p:nvPr>
        </p:nvSpPr>
        <p:spPr/>
        <p:txBody>
          <a:bodyPr rtlCol="0"/>
          <a:lstStyle/>
          <a:p>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16" name="Connecteur droit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Espace réservé du titre 21"/>
          <p:cNvSpPr>
            <a:spLocks noGrp="1"/>
          </p:cNvSpPr>
          <p:nvPr>
            <p:ph type="title"/>
          </p:nvPr>
        </p:nvSpPr>
        <p:spPr>
          <a:xfrm>
            <a:off x="457200" y="274637"/>
            <a:ext cx="7467600" cy="1143000"/>
          </a:xfrm>
          <a:prstGeom prst="rect">
            <a:avLst/>
          </a:prstGeom>
        </p:spPr>
        <p:txBody>
          <a:bodyPr vert="horz" anchor="b">
            <a:normAutofit/>
          </a:bodyPr>
          <a:lstStyle/>
          <a:p>
            <a:r>
              <a:rPr kumimoji="0" lang="fr-FR" smtClean="0"/>
              <a:t>Cliquez pour modifier le style du titre</a:t>
            </a:r>
            <a:endParaRPr kumimoji="0" lang="en-US"/>
          </a:p>
        </p:txBody>
      </p:sp>
      <p:sp>
        <p:nvSpPr>
          <p:cNvPr id="13" name="Espace réservé du texte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fr-FR" smtClean="0"/>
              <a:t>Cliquez pour modifier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916192D5-FB63-43A4-8103-907A1AAAEA8D}" type="datetime1">
              <a:rPr lang="fr-FR" smtClean="0"/>
              <a:pPr/>
              <a:t>18/06/2023</a:t>
            </a:fld>
            <a:endParaRPr lang="fr-BE"/>
          </a:p>
        </p:txBody>
      </p:sp>
      <p:sp>
        <p:nvSpPr>
          <p:cNvPr id="3" name="Espace réservé du pied de page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fr-BE"/>
          </a:p>
        </p:txBody>
      </p:sp>
      <p:sp>
        <p:nvSpPr>
          <p:cNvPr id="7" name="Connecteur droit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Connecteur droit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Connecteur droit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Ellipse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Espace réservé du numéro de diapositive 22"/>
          <p:cNvSpPr>
            <a:spLocks noGrp="1"/>
          </p:cNvSpPr>
          <p:nvPr>
            <p:ph type="sldNum" sz="quarter" idx="4"/>
          </p:nvPr>
        </p:nvSpPr>
        <p:spPr>
          <a:xfrm>
            <a:off x="8129016" y="5734051"/>
            <a:ext cx="609600" cy="521208"/>
          </a:xfrm>
          <a:prstGeom prst="rect">
            <a:avLst/>
          </a:prstGeom>
        </p:spPr>
        <p:txBody>
          <a:bodyPr vert="horz" anchor="ctr"/>
          <a:lstStyle>
            <a:lvl1pPr algn="ctr" eaLnBrk="1" latinLnBrk="0" hangingPunct="1">
              <a:defRPr kumimoji="0" sz="1400" b="1">
                <a:solidFill>
                  <a:srgbClr val="FFFFFF"/>
                </a:solidFill>
              </a:defRPr>
            </a:lvl1pPr>
          </a:lstStyle>
          <a:p>
            <a:fld id="{CF4668DC-857F-487D-BFFA-8C0CA5037977}" type="slidenum">
              <a:rPr lang="fr-BE" smtClean="0"/>
              <a:pPr/>
              <a:t>‹N°›</a:t>
            </a:fld>
            <a:endParaRPr lang="fr-BE"/>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Lst>
  <p:hf hd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1.png"/><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6.png"/><Relationship Id="rId4" Type="http://schemas.openxmlformats.org/officeDocument/2006/relationships/image" Target="../media/image41.png"/><Relationship Id="rId9"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phet.colorado.edu/sims/html/energy-forms-and-changes/latest/energy-forms-and-changes_en.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29.xml.rels><?xml version="1.0" encoding="UTF-8" standalone="yes"?>
<Relationships xmlns="http://schemas.openxmlformats.org/package/2006/relationships"><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image" Target="../media/image49.jpe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FR" dirty="0" smtClean="0"/>
              <a:t>Épreuve de mise en perspective didactique d’un dossier de recherche</a:t>
            </a:r>
            <a:endParaRPr lang="fr-FR" dirty="0"/>
          </a:p>
        </p:txBody>
      </p:sp>
      <p:sp>
        <p:nvSpPr>
          <p:cNvPr id="3" name="Sous-titre 2"/>
          <p:cNvSpPr>
            <a:spLocks noGrp="1"/>
          </p:cNvSpPr>
          <p:nvPr>
            <p:ph type="subTitle" idx="1"/>
          </p:nvPr>
        </p:nvSpPr>
        <p:spPr>
          <a:xfrm>
            <a:off x="2699792" y="3212976"/>
            <a:ext cx="6172200" cy="1371600"/>
          </a:xfrm>
        </p:spPr>
        <p:txBody>
          <a:bodyPr>
            <a:normAutofit/>
          </a:bodyPr>
          <a:lstStyle/>
          <a:p>
            <a:endParaRPr lang="fr-FR" dirty="0" smtClean="0"/>
          </a:p>
          <a:p>
            <a:r>
              <a:rPr lang="fr-FR" sz="2400" dirty="0" smtClean="0"/>
              <a:t>Lydia Chabane</a:t>
            </a:r>
            <a:endParaRPr lang="fr-FR" sz="24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à coins arrondis 11"/>
          <p:cNvSpPr/>
          <p:nvPr/>
        </p:nvSpPr>
        <p:spPr>
          <a:xfrm>
            <a:off x="323528" y="3717032"/>
            <a:ext cx="3600400" cy="25202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smtClean="0">
              <a:solidFill>
                <a:srgbClr val="000000"/>
              </a:solidFill>
            </a:endParaRPr>
          </a:p>
          <a:p>
            <a:pPr algn="ctr"/>
            <a:endParaRPr lang="fr-FR" dirty="0" smtClean="0">
              <a:solidFill>
                <a:srgbClr val="000000"/>
              </a:solidFill>
            </a:endParaRPr>
          </a:p>
          <a:p>
            <a:pPr algn="ctr"/>
            <a:endParaRPr lang="fr-FR" dirty="0" smtClean="0">
              <a:solidFill>
                <a:srgbClr val="000000"/>
              </a:solidFill>
            </a:endParaRPr>
          </a:p>
          <a:p>
            <a:pPr algn="ctr"/>
            <a:endParaRPr lang="fr-FR" dirty="0" smtClean="0">
              <a:solidFill>
                <a:srgbClr val="000000"/>
              </a:solidFill>
            </a:endParaRPr>
          </a:p>
          <a:p>
            <a:pPr algn="ctr"/>
            <a:endParaRPr lang="fr-FR" dirty="0" smtClean="0">
              <a:solidFill>
                <a:srgbClr val="000000"/>
              </a:solidFill>
            </a:endParaRPr>
          </a:p>
          <a:p>
            <a:pPr algn="ctr"/>
            <a:endParaRPr lang="fr-FR" dirty="0" smtClean="0">
              <a:solidFill>
                <a:srgbClr val="000000"/>
              </a:solidFill>
            </a:endParaRPr>
          </a:p>
          <a:p>
            <a:pPr algn="ctr"/>
            <a:r>
              <a:rPr lang="fr-FR" b="1" dirty="0" smtClean="0">
                <a:solidFill>
                  <a:srgbClr val="000000"/>
                </a:solidFill>
              </a:rPr>
              <a:t>Thermostat de température T</a:t>
            </a:r>
            <a:endParaRPr lang="fr-FR" b="1" dirty="0">
              <a:solidFill>
                <a:srgbClr val="000000"/>
              </a:solidFill>
            </a:endParaRPr>
          </a:p>
        </p:txBody>
      </p:sp>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Réponse </a:t>
            </a:r>
            <a:r>
              <a:rPr lang="fr-FR" dirty="0" smtClean="0"/>
              <a:t>à la question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10</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23" name="Ellipse 22"/>
          <p:cNvSpPr/>
          <p:nvPr/>
        </p:nvSpPr>
        <p:spPr>
          <a:xfrm>
            <a:off x="971600" y="4077072"/>
            <a:ext cx="1368152" cy="792088"/>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600" b="1" dirty="0" smtClean="0">
                <a:solidFill>
                  <a:srgbClr val="000000"/>
                </a:solidFill>
              </a:rPr>
              <a:t>Système</a:t>
            </a:r>
            <a:endParaRPr lang="fr-FR" sz="1600" b="1" dirty="0">
              <a:solidFill>
                <a:srgbClr val="000000"/>
              </a:solidFill>
            </a:endParaRPr>
          </a:p>
        </p:txBody>
      </p:sp>
      <p:sp>
        <p:nvSpPr>
          <p:cNvPr id="13" name="ZoneTexte 12"/>
          <p:cNvSpPr txBox="1"/>
          <p:nvPr/>
        </p:nvSpPr>
        <p:spPr>
          <a:xfrm>
            <a:off x="4152310" y="3591014"/>
            <a:ext cx="4020090" cy="2031325"/>
          </a:xfrm>
          <a:prstGeom prst="rect">
            <a:avLst/>
          </a:prstGeom>
          <a:noFill/>
        </p:spPr>
        <p:txBody>
          <a:bodyPr wrap="square" rtlCol="0">
            <a:spAutoFit/>
          </a:bodyPr>
          <a:lstStyle/>
          <a:p>
            <a:r>
              <a:rPr lang="fr-FR" u="sng" dirty="0" smtClean="0">
                <a:solidFill>
                  <a:srgbClr val="000000"/>
                </a:solidFill>
              </a:rPr>
              <a:t>Exemple</a:t>
            </a:r>
          </a:p>
          <a:p>
            <a:endParaRPr lang="fr-FR" u="sng" dirty="0" smtClean="0">
              <a:solidFill>
                <a:srgbClr val="000000"/>
              </a:solidFill>
            </a:endParaRPr>
          </a:p>
          <a:p>
            <a:r>
              <a:rPr lang="fr-FR" dirty="0" smtClean="0">
                <a:solidFill>
                  <a:srgbClr val="000000"/>
                </a:solidFill>
              </a:rPr>
              <a:t>Bouteille d’eau fermé dans la mer</a:t>
            </a:r>
          </a:p>
          <a:p>
            <a:pPr>
              <a:buFontTx/>
              <a:buChar char="-"/>
            </a:pPr>
            <a:r>
              <a:rPr lang="fr-FR" dirty="0" smtClean="0">
                <a:solidFill>
                  <a:srgbClr val="000000"/>
                </a:solidFill>
              </a:rPr>
              <a:t>La mer = réservoir de </a:t>
            </a:r>
            <a:r>
              <a:rPr lang="fr-FR" dirty="0" smtClean="0">
                <a:solidFill>
                  <a:srgbClr val="000000"/>
                </a:solidFill>
              </a:rPr>
              <a:t>température qui va </a:t>
            </a:r>
            <a:r>
              <a:rPr lang="fr-FR" dirty="0" smtClean="0">
                <a:solidFill>
                  <a:srgbClr val="000000"/>
                </a:solidFill>
              </a:rPr>
              <a:t>imposer sa température à la bouteille</a:t>
            </a:r>
          </a:p>
          <a:p>
            <a:r>
              <a:rPr lang="fr-FR" dirty="0" smtClean="0">
                <a:solidFill>
                  <a:srgbClr val="000000"/>
                </a:solidFill>
              </a:rPr>
              <a:t>-La bouteille va échanger de l’énergie avec la mer</a:t>
            </a:r>
            <a:endParaRPr lang="fr-FR" dirty="0">
              <a:solidFill>
                <a:srgbClr val="000000"/>
              </a:solidFill>
            </a:endParaRPr>
          </a:p>
        </p:txBody>
      </p:sp>
      <p:sp>
        <p:nvSpPr>
          <p:cNvPr id="8" name="ZoneTexte 7"/>
          <p:cNvSpPr txBox="1"/>
          <p:nvPr/>
        </p:nvSpPr>
        <p:spPr>
          <a:xfrm>
            <a:off x="467544" y="1628800"/>
            <a:ext cx="5694829" cy="369332"/>
          </a:xfrm>
          <a:prstGeom prst="rect">
            <a:avLst/>
          </a:prstGeom>
          <a:noFill/>
        </p:spPr>
        <p:txBody>
          <a:bodyPr wrap="none" rtlCol="0">
            <a:spAutoFit/>
          </a:bodyPr>
          <a:lstStyle/>
          <a:p>
            <a:pPr marL="342900" indent="-342900">
              <a:buFont typeface="+mj-lt"/>
              <a:buAutoNum type="arabicPeriod"/>
            </a:pPr>
            <a:r>
              <a:rPr lang="fr-FR" b="1" dirty="0" smtClean="0"/>
              <a:t>Généralisation: introduction à l’ensemble canonique</a:t>
            </a:r>
            <a:endParaRPr lang="fr-FR"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à coins arrondis 11"/>
          <p:cNvSpPr/>
          <p:nvPr/>
        </p:nvSpPr>
        <p:spPr>
          <a:xfrm>
            <a:off x="323528" y="3717032"/>
            <a:ext cx="3600400" cy="252028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smtClean="0">
              <a:solidFill>
                <a:srgbClr val="000000"/>
              </a:solidFill>
            </a:endParaRPr>
          </a:p>
          <a:p>
            <a:pPr algn="ctr"/>
            <a:endParaRPr lang="fr-FR" dirty="0" smtClean="0">
              <a:solidFill>
                <a:srgbClr val="000000"/>
              </a:solidFill>
            </a:endParaRPr>
          </a:p>
          <a:p>
            <a:pPr algn="ctr"/>
            <a:endParaRPr lang="fr-FR" dirty="0" smtClean="0">
              <a:solidFill>
                <a:srgbClr val="000000"/>
              </a:solidFill>
            </a:endParaRPr>
          </a:p>
          <a:p>
            <a:pPr algn="ctr"/>
            <a:endParaRPr lang="fr-FR" dirty="0" smtClean="0">
              <a:solidFill>
                <a:srgbClr val="000000"/>
              </a:solidFill>
            </a:endParaRPr>
          </a:p>
          <a:p>
            <a:pPr algn="ctr"/>
            <a:endParaRPr lang="fr-FR" dirty="0" smtClean="0">
              <a:solidFill>
                <a:srgbClr val="000000"/>
              </a:solidFill>
            </a:endParaRPr>
          </a:p>
          <a:p>
            <a:pPr algn="ctr"/>
            <a:endParaRPr lang="fr-FR" dirty="0" smtClean="0">
              <a:solidFill>
                <a:srgbClr val="000000"/>
              </a:solidFill>
            </a:endParaRPr>
          </a:p>
          <a:p>
            <a:pPr algn="ctr"/>
            <a:r>
              <a:rPr lang="fr-FR" b="1" dirty="0" smtClean="0">
                <a:solidFill>
                  <a:srgbClr val="000000"/>
                </a:solidFill>
              </a:rPr>
              <a:t>Thermostat de température T</a:t>
            </a:r>
            <a:endParaRPr lang="fr-FR" b="1" dirty="0">
              <a:solidFill>
                <a:srgbClr val="000000"/>
              </a:solidFill>
            </a:endParaRPr>
          </a:p>
        </p:txBody>
      </p:sp>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Réponse </a:t>
            </a:r>
            <a:r>
              <a:rPr lang="fr-FR" dirty="0" smtClean="0"/>
              <a:t>à la question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11</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23" name="Ellipse 22"/>
          <p:cNvSpPr/>
          <p:nvPr/>
        </p:nvSpPr>
        <p:spPr>
          <a:xfrm>
            <a:off x="971600" y="4077072"/>
            <a:ext cx="1368152" cy="792088"/>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600" b="1" dirty="0" smtClean="0">
                <a:solidFill>
                  <a:srgbClr val="000000"/>
                </a:solidFill>
              </a:rPr>
              <a:t>Système</a:t>
            </a:r>
            <a:endParaRPr lang="fr-FR" sz="1600" b="1" dirty="0">
              <a:solidFill>
                <a:srgbClr val="000000"/>
              </a:solidFill>
            </a:endParaRPr>
          </a:p>
        </p:txBody>
      </p:sp>
      <p:sp>
        <p:nvSpPr>
          <p:cNvPr id="13" name="ZoneTexte 12"/>
          <p:cNvSpPr txBox="1"/>
          <p:nvPr/>
        </p:nvSpPr>
        <p:spPr>
          <a:xfrm>
            <a:off x="4067944" y="3458031"/>
            <a:ext cx="4236114" cy="3139321"/>
          </a:xfrm>
          <a:prstGeom prst="rect">
            <a:avLst/>
          </a:prstGeom>
          <a:noFill/>
        </p:spPr>
        <p:txBody>
          <a:bodyPr wrap="square" rtlCol="0">
            <a:spAutoFit/>
          </a:bodyPr>
          <a:lstStyle/>
          <a:p>
            <a:r>
              <a:rPr lang="fr-FR" u="sng" dirty="0" smtClean="0">
                <a:solidFill>
                  <a:srgbClr val="000000"/>
                </a:solidFill>
              </a:rPr>
              <a:t>Ensemble canonique:</a:t>
            </a:r>
          </a:p>
          <a:p>
            <a:endParaRPr lang="fr-FR" u="sng" dirty="0" smtClean="0">
              <a:solidFill>
                <a:srgbClr val="000000"/>
              </a:solidFill>
            </a:endParaRPr>
          </a:p>
          <a:p>
            <a:r>
              <a:rPr lang="fr-FR" dirty="0" smtClean="0">
                <a:solidFill>
                  <a:srgbClr val="000000"/>
                </a:solidFill>
              </a:rPr>
              <a:t>- Le système contient un nombre fixe de particule</a:t>
            </a:r>
            <a:endParaRPr lang="fr-FR" u="sng" dirty="0" smtClean="0">
              <a:solidFill>
                <a:srgbClr val="000000"/>
              </a:solidFill>
            </a:endParaRPr>
          </a:p>
          <a:p>
            <a:pPr>
              <a:buFontTx/>
              <a:buChar char="-"/>
            </a:pPr>
            <a:r>
              <a:rPr lang="fr-FR" dirty="0" smtClean="0">
                <a:solidFill>
                  <a:srgbClr val="000000"/>
                </a:solidFill>
              </a:rPr>
              <a:t> L’environnement extérieur est très grand devant le système</a:t>
            </a:r>
          </a:p>
          <a:p>
            <a:pPr>
              <a:buFontTx/>
              <a:buChar char="-"/>
            </a:pPr>
            <a:r>
              <a:rPr lang="fr-FR" dirty="0" smtClean="0">
                <a:solidFill>
                  <a:srgbClr val="000000"/>
                </a:solidFill>
              </a:rPr>
              <a:t> Le </a:t>
            </a:r>
            <a:r>
              <a:rPr lang="fr-FR" dirty="0" smtClean="0">
                <a:solidFill>
                  <a:srgbClr val="000000"/>
                </a:solidFill>
              </a:rPr>
              <a:t>système va échanger de l’énergie avec l’environnement : </a:t>
            </a:r>
            <a:r>
              <a:rPr lang="fr-FR" b="1" dirty="0" smtClean="0">
                <a:solidFill>
                  <a:srgbClr val="000000"/>
                </a:solidFill>
              </a:rPr>
              <a:t>son énergie n’est plus fixe, elle fluctue</a:t>
            </a:r>
          </a:p>
          <a:p>
            <a:pPr>
              <a:buFontTx/>
              <a:buChar char="-"/>
            </a:pPr>
            <a:r>
              <a:rPr lang="fr-FR" b="1" dirty="0" smtClean="0">
                <a:solidFill>
                  <a:srgbClr val="000000"/>
                </a:solidFill>
              </a:rPr>
              <a:t> </a:t>
            </a:r>
            <a:r>
              <a:rPr lang="fr-FR" dirty="0" smtClean="0">
                <a:solidFill>
                  <a:srgbClr val="000000"/>
                </a:solidFill>
              </a:rPr>
              <a:t>Ce qui est fixé, c’est la température : elle impose </a:t>
            </a:r>
            <a:r>
              <a:rPr lang="fr-FR" b="1" dirty="0" smtClean="0">
                <a:solidFill>
                  <a:srgbClr val="000000"/>
                </a:solidFill>
              </a:rPr>
              <a:t>la valeur moyenne de l’énergie</a:t>
            </a:r>
          </a:p>
        </p:txBody>
      </p:sp>
      <p:sp>
        <p:nvSpPr>
          <p:cNvPr id="14" name="ZoneTexte 13"/>
          <p:cNvSpPr txBox="1"/>
          <p:nvPr/>
        </p:nvSpPr>
        <p:spPr>
          <a:xfrm>
            <a:off x="467544" y="1628800"/>
            <a:ext cx="5694829" cy="369332"/>
          </a:xfrm>
          <a:prstGeom prst="rect">
            <a:avLst/>
          </a:prstGeom>
          <a:noFill/>
        </p:spPr>
        <p:txBody>
          <a:bodyPr wrap="none" rtlCol="0">
            <a:spAutoFit/>
          </a:bodyPr>
          <a:lstStyle/>
          <a:p>
            <a:pPr marL="342900" indent="-342900">
              <a:buFont typeface="+mj-lt"/>
              <a:buAutoNum type="arabicPeriod"/>
            </a:pPr>
            <a:r>
              <a:rPr lang="fr-FR" b="1" dirty="0" smtClean="0"/>
              <a:t>Généralisation: introduction à l’ensemble canonique</a:t>
            </a:r>
            <a:endParaRPr lang="fr-FR"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Contexte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12</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10" name="Espace réservé du contenu 9"/>
          <p:cNvSpPr>
            <a:spLocks noGrp="1"/>
          </p:cNvSpPr>
          <p:nvPr>
            <p:ph sz="quarter" idx="1"/>
          </p:nvPr>
        </p:nvSpPr>
        <p:spPr>
          <a:xfrm>
            <a:off x="457200" y="1600200"/>
            <a:ext cx="7467600" cy="748680"/>
          </a:xfrm>
        </p:spPr>
        <p:txBody>
          <a:bodyPr/>
          <a:lstStyle/>
          <a:p>
            <a:r>
              <a:rPr lang="fr-FR" dirty="0" smtClean="0"/>
              <a:t>En physique statistique d’équilibre:</a:t>
            </a:r>
            <a:endParaRPr lang="fr-FR" dirty="0"/>
          </a:p>
        </p:txBody>
      </p:sp>
      <p:grpSp>
        <p:nvGrpSpPr>
          <p:cNvPr id="3" name="Groupe 39"/>
          <p:cNvGrpSpPr/>
          <p:nvPr/>
        </p:nvGrpSpPr>
        <p:grpSpPr>
          <a:xfrm>
            <a:off x="2627784" y="3717032"/>
            <a:ext cx="2808312" cy="2592288"/>
            <a:chOff x="2267744" y="3645024"/>
            <a:chExt cx="2808312" cy="2592288"/>
          </a:xfrm>
        </p:grpSpPr>
        <p:cxnSp>
          <p:nvCxnSpPr>
            <p:cNvPr id="22" name="Connecteur droit avec flèche 21"/>
            <p:cNvCxnSpPr/>
            <p:nvPr/>
          </p:nvCxnSpPr>
          <p:spPr>
            <a:xfrm flipH="1">
              <a:off x="3707904" y="3645024"/>
              <a:ext cx="1896" cy="1368152"/>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24" name="Rectangle à coins arrondis 23"/>
            <p:cNvSpPr/>
            <p:nvPr/>
          </p:nvSpPr>
          <p:spPr>
            <a:xfrm>
              <a:off x="2267744" y="5157192"/>
              <a:ext cx="2808312" cy="108012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solidFill>
                    <a:srgbClr val="000000"/>
                  </a:solidFill>
                </a:rPr>
                <a:t>Notions généralisées dans le cadre de la physique statistique hors équilibre</a:t>
              </a:r>
              <a:endParaRPr lang="fr-FR" dirty="0">
                <a:solidFill>
                  <a:srgbClr val="000000"/>
                </a:solidFill>
              </a:endParaRPr>
            </a:p>
          </p:txBody>
        </p:sp>
      </p:grpSp>
      <p:grpSp>
        <p:nvGrpSpPr>
          <p:cNvPr id="5" name="Groupe 66"/>
          <p:cNvGrpSpPr/>
          <p:nvPr/>
        </p:nvGrpSpPr>
        <p:grpSpPr>
          <a:xfrm>
            <a:off x="5436096" y="5195292"/>
            <a:ext cx="2592289" cy="1152128"/>
            <a:chOff x="5290022" y="5195292"/>
            <a:chExt cx="2666354" cy="1152128"/>
          </a:xfrm>
        </p:grpSpPr>
        <p:cxnSp>
          <p:nvCxnSpPr>
            <p:cNvPr id="26" name="Connecteur droit avec flèche 25"/>
            <p:cNvCxnSpPr>
              <a:endCxn id="19" idx="1"/>
            </p:cNvCxnSpPr>
            <p:nvPr/>
          </p:nvCxnSpPr>
          <p:spPr>
            <a:xfrm>
              <a:off x="5290022" y="5769260"/>
              <a:ext cx="578121" cy="2096"/>
            </a:xfrm>
            <a:prstGeom prst="straightConnector1">
              <a:avLst/>
            </a:prstGeom>
            <a:ln>
              <a:tailEnd type="arrow"/>
            </a:ln>
          </p:spPr>
          <p:style>
            <a:lnRef idx="2">
              <a:schemeClr val="accent6"/>
            </a:lnRef>
            <a:fillRef idx="1">
              <a:schemeClr val="lt1"/>
            </a:fillRef>
            <a:effectRef idx="0">
              <a:schemeClr val="accent6"/>
            </a:effectRef>
            <a:fontRef idx="minor">
              <a:schemeClr val="dk1"/>
            </a:fontRef>
          </p:style>
        </p:cxnSp>
        <p:sp>
          <p:nvSpPr>
            <p:cNvPr id="19" name="Rectangle à coins arrondis 18"/>
            <p:cNvSpPr/>
            <p:nvPr/>
          </p:nvSpPr>
          <p:spPr>
            <a:xfrm>
              <a:off x="5868144" y="5195292"/>
              <a:ext cx="2088232" cy="115212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fr-FR" dirty="0" smtClean="0">
                  <a:solidFill>
                    <a:srgbClr val="000000"/>
                  </a:solidFill>
                </a:rPr>
                <a:t>Notion de contrainte (conditionnement)</a:t>
              </a:r>
              <a:endParaRPr lang="fr-FR" dirty="0">
                <a:solidFill>
                  <a:srgbClr val="000000"/>
                </a:solidFill>
              </a:endParaRPr>
            </a:p>
          </p:txBody>
        </p:sp>
      </p:grpSp>
      <p:grpSp>
        <p:nvGrpSpPr>
          <p:cNvPr id="7" name="Groupe 67"/>
          <p:cNvGrpSpPr/>
          <p:nvPr/>
        </p:nvGrpSpPr>
        <p:grpSpPr>
          <a:xfrm>
            <a:off x="395536" y="2636912"/>
            <a:ext cx="7344816" cy="792088"/>
            <a:chOff x="395536" y="2636912"/>
            <a:chExt cx="7344816" cy="792088"/>
          </a:xfrm>
        </p:grpSpPr>
        <p:grpSp>
          <p:nvGrpSpPr>
            <p:cNvPr id="8" name="Groupe 65"/>
            <p:cNvGrpSpPr/>
            <p:nvPr/>
          </p:nvGrpSpPr>
          <p:grpSpPr>
            <a:xfrm>
              <a:off x="3275856" y="3032956"/>
              <a:ext cx="1656184" cy="324036"/>
              <a:chOff x="3491880" y="3104964"/>
              <a:chExt cx="1656184" cy="324036"/>
            </a:xfrm>
          </p:grpSpPr>
          <p:cxnSp>
            <p:nvCxnSpPr>
              <p:cNvPr id="16" name="Connecteur droit avec flèche 15"/>
              <p:cNvCxnSpPr>
                <a:stCxn id="37" idx="3"/>
                <a:endCxn id="49" idx="1"/>
              </p:cNvCxnSpPr>
              <p:nvPr/>
            </p:nvCxnSpPr>
            <p:spPr>
              <a:xfrm>
                <a:off x="3491880" y="3104964"/>
                <a:ext cx="1656184"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053" name="Picture 5" descr="C:\Users\LENOVO\Desktop\limN.png"/>
              <p:cNvPicPr>
                <a:picLocks noChangeAspect="1" noChangeArrowheads="1"/>
              </p:cNvPicPr>
              <p:nvPr/>
            </p:nvPicPr>
            <p:blipFill>
              <a:blip r:embed="rId3" cstate="print"/>
              <a:srcRect/>
              <a:stretch>
                <a:fillRect/>
              </a:stretch>
            </p:blipFill>
            <p:spPr bwMode="auto">
              <a:xfrm>
                <a:off x="3877816" y="3257550"/>
                <a:ext cx="838200" cy="171450"/>
              </a:xfrm>
              <a:prstGeom prst="rect">
                <a:avLst/>
              </a:prstGeom>
              <a:noFill/>
            </p:spPr>
          </p:pic>
        </p:grpSp>
        <p:grpSp>
          <p:nvGrpSpPr>
            <p:cNvPr id="9" name="Groupe 64"/>
            <p:cNvGrpSpPr/>
            <p:nvPr/>
          </p:nvGrpSpPr>
          <p:grpSpPr>
            <a:xfrm>
              <a:off x="395536" y="2636912"/>
              <a:ext cx="2880320" cy="792088"/>
              <a:chOff x="611560" y="2708920"/>
              <a:chExt cx="2880320" cy="792088"/>
            </a:xfrm>
          </p:grpSpPr>
          <p:sp>
            <p:nvSpPr>
              <p:cNvPr id="37" name="Rectangle à coins arrondis 36"/>
              <p:cNvSpPr/>
              <p:nvPr/>
            </p:nvSpPr>
            <p:spPr>
              <a:xfrm>
                <a:off x="611560" y="2708920"/>
                <a:ext cx="2880320" cy="792088"/>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fr-FR" b="1" dirty="0" smtClean="0">
                    <a:solidFill>
                      <a:srgbClr val="000000"/>
                    </a:solidFill>
                  </a:rPr>
                  <a:t>Ensemble microcanonique</a:t>
                </a:r>
              </a:p>
              <a:p>
                <a:pPr algn="ctr"/>
                <a:endParaRPr lang="fr-FR" dirty="0">
                  <a:solidFill>
                    <a:srgbClr val="000000"/>
                  </a:solidFill>
                </a:endParaRPr>
              </a:p>
            </p:txBody>
          </p:sp>
          <p:pic>
            <p:nvPicPr>
              <p:cNvPr id="1026" name="Picture 2"/>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619672" y="3186650"/>
                <a:ext cx="720080" cy="170342"/>
              </a:xfrm>
              <a:prstGeom prst="rect">
                <a:avLst/>
              </a:prstGeom>
              <a:noFill/>
              <a:ln w="9525">
                <a:noFill/>
                <a:miter lim="800000"/>
                <a:headEnd/>
                <a:tailEnd/>
              </a:ln>
              <a:effectLst/>
            </p:spPr>
          </p:pic>
        </p:grpSp>
        <p:grpSp>
          <p:nvGrpSpPr>
            <p:cNvPr id="11" name="Groupe 63"/>
            <p:cNvGrpSpPr/>
            <p:nvPr/>
          </p:nvGrpSpPr>
          <p:grpSpPr>
            <a:xfrm>
              <a:off x="4932040" y="2636912"/>
              <a:ext cx="2808312" cy="792088"/>
              <a:chOff x="5148064" y="2708920"/>
              <a:chExt cx="2808312" cy="792088"/>
            </a:xfrm>
          </p:grpSpPr>
          <p:sp>
            <p:nvSpPr>
              <p:cNvPr id="49" name="Rectangle à coins arrondis 48"/>
              <p:cNvSpPr/>
              <p:nvPr/>
            </p:nvSpPr>
            <p:spPr>
              <a:xfrm>
                <a:off x="5148064" y="2708920"/>
                <a:ext cx="2808312" cy="792088"/>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a:r>
                  <a:rPr lang="fr-FR" b="1" dirty="0" smtClean="0">
                    <a:solidFill>
                      <a:srgbClr val="000000"/>
                    </a:solidFill>
                  </a:rPr>
                  <a:t>Ensemble canonique</a:t>
                </a:r>
              </a:p>
              <a:p>
                <a:pPr algn="ctr"/>
                <a:endParaRPr lang="fr-FR" dirty="0">
                  <a:solidFill>
                    <a:srgbClr val="000000"/>
                  </a:solidFill>
                </a:endParaRPr>
              </a:p>
            </p:txBody>
          </p:sp>
          <p:pic>
            <p:nvPicPr>
              <p:cNvPr id="1027"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5580112" y="3177113"/>
                <a:ext cx="1944216" cy="234515"/>
              </a:xfrm>
              <a:prstGeom prst="rect">
                <a:avLst/>
              </a:prstGeom>
              <a:noFill/>
              <a:ln w="9525">
                <a:noFill/>
                <a:miter lim="800000"/>
                <a:headEnd/>
                <a:tailEnd/>
              </a:ln>
              <a:effectLst/>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Thermodynamique stochastique : Motivation </a:t>
            </a:r>
            <a:endParaRPr lang="fr-FR"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smtClean="0"/>
              <a:t>Présentation </a:t>
            </a:r>
            <a:r>
              <a:rPr lang="fr-FR" dirty="0" smtClean="0"/>
              <a:t>de mes travaux de recherche</a:t>
            </a:r>
            <a:endParaRPr lang="fr-BE" dirty="0" smtClean="0"/>
          </a:p>
        </p:txBody>
      </p:sp>
      <p:graphicFrame>
        <p:nvGraphicFramePr>
          <p:cNvPr id="10" name="Tableau 9"/>
          <p:cNvGraphicFramePr>
            <a:graphicFrameLocks noGrp="1"/>
          </p:cNvGraphicFramePr>
          <p:nvPr/>
        </p:nvGraphicFramePr>
        <p:xfrm>
          <a:off x="611560" y="1628800"/>
          <a:ext cx="7776864" cy="717220"/>
        </p:xfrm>
        <a:graphic>
          <a:graphicData uri="http://schemas.openxmlformats.org/drawingml/2006/table">
            <a:tbl>
              <a:tblPr firstRow="1" bandRow="1">
                <a:tableStyleId>{9DCAF9ED-07DC-4A11-8D7F-57B35C25682E}</a:tableStyleId>
              </a:tblPr>
              <a:tblGrid>
                <a:gridCol w="3816424"/>
                <a:gridCol w="3960440"/>
              </a:tblGrid>
              <a:tr h="717220">
                <a:tc>
                  <a:txBody>
                    <a:bodyPr/>
                    <a:lstStyle/>
                    <a:p>
                      <a:pPr algn="ctr"/>
                      <a:r>
                        <a:rPr lang="fr-FR" sz="1900" dirty="0" smtClean="0">
                          <a:solidFill>
                            <a:schemeClr val="accent5"/>
                          </a:solidFill>
                        </a:rPr>
                        <a:t>Physique statistique classique</a:t>
                      </a:r>
                      <a:endParaRPr lang="fr-FR" sz="1900" dirty="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c>
                  <a:txBody>
                    <a:bodyPr/>
                    <a:lstStyle/>
                    <a:p>
                      <a:pPr algn="ctr"/>
                      <a:r>
                        <a:rPr lang="fr-FR" sz="1900" dirty="0" smtClean="0">
                          <a:solidFill>
                            <a:schemeClr val="accent5"/>
                          </a:solidFill>
                        </a:rPr>
                        <a:t>Thermodynamiqu</a:t>
                      </a:r>
                      <a:r>
                        <a:rPr lang="fr-FR" sz="1900" baseline="0" dirty="0" smtClean="0">
                          <a:solidFill>
                            <a:schemeClr val="accent5"/>
                          </a:solidFill>
                        </a:rPr>
                        <a:t>e stochastique</a:t>
                      </a:r>
                      <a:endParaRPr lang="fr-FR" sz="1900" dirty="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000"/>
                    </a:solidFill>
                  </a:tcPr>
                </a:tc>
              </a:tr>
            </a:tbl>
          </a:graphicData>
        </a:graphic>
      </p:graphicFrame>
      <p:sp>
        <p:nvSpPr>
          <p:cNvPr id="12" name="Espace réservé du numéro de diapositive 3"/>
          <p:cNvSpPr>
            <a:spLocks noGrp="1"/>
          </p:cNvSpPr>
          <p:nvPr>
            <p:ph type="sldNum" sz="quarter" idx="15"/>
          </p:nvPr>
        </p:nvSpPr>
        <p:spPr>
          <a:xfrm>
            <a:off x="8129016" y="5734051"/>
            <a:ext cx="609600" cy="521208"/>
          </a:xfrm>
        </p:spPr>
        <p:txBody>
          <a:bodyPr/>
          <a:lstStyle/>
          <a:p>
            <a:fld id="{CF4668DC-857F-487D-BFFA-8C0CA5037977}" type="slidenum">
              <a:rPr lang="fr-BE" smtClean="0"/>
              <a:pPr/>
              <a:t>13</a:t>
            </a:fld>
            <a:endParaRPr lang="fr-BE" dirty="0"/>
          </a:p>
        </p:txBody>
      </p:sp>
      <p:grpSp>
        <p:nvGrpSpPr>
          <p:cNvPr id="16" name="Groupe 15"/>
          <p:cNvGrpSpPr/>
          <p:nvPr/>
        </p:nvGrpSpPr>
        <p:grpSpPr>
          <a:xfrm>
            <a:off x="5050656" y="4509120"/>
            <a:ext cx="2808312" cy="1512094"/>
            <a:chOff x="5050656" y="4509120"/>
            <a:chExt cx="2808312" cy="1512094"/>
          </a:xfrm>
        </p:grpSpPr>
        <p:sp>
          <p:nvSpPr>
            <p:cNvPr id="11" name="ZoneTexte 10"/>
            <p:cNvSpPr txBox="1"/>
            <p:nvPr/>
          </p:nvSpPr>
          <p:spPr>
            <a:xfrm>
              <a:off x="5050656" y="5097884"/>
              <a:ext cx="2808312" cy="923330"/>
            </a:xfrm>
            <a:prstGeom prst="rect">
              <a:avLst/>
            </a:prstGeom>
            <a:noFill/>
          </p:spPr>
          <p:txBody>
            <a:bodyPr wrap="square" rtlCol="0" anchor="ctr">
              <a:spAutoFit/>
            </a:bodyPr>
            <a:lstStyle/>
            <a:p>
              <a:pPr algn="ctr">
                <a:buSzPct val="80000"/>
              </a:pPr>
              <a:r>
                <a:rPr lang="fr-FR" dirty="0" smtClean="0">
                  <a:solidFill>
                    <a:srgbClr val="000000"/>
                  </a:solidFill>
                </a:rPr>
                <a:t>Grand nombre de systèmes réels avec d’importantes fluctuations thermiques</a:t>
              </a:r>
              <a:endParaRPr lang="fr-FR" dirty="0">
                <a:solidFill>
                  <a:srgbClr val="000000"/>
                </a:solidFill>
              </a:endParaRPr>
            </a:p>
          </p:txBody>
        </p:sp>
        <p:cxnSp>
          <p:nvCxnSpPr>
            <p:cNvPr id="8" name="Connecteur droit avec flèche 7"/>
            <p:cNvCxnSpPr/>
            <p:nvPr/>
          </p:nvCxnSpPr>
          <p:spPr>
            <a:xfrm>
              <a:off x="6444208" y="4509120"/>
              <a:ext cx="0" cy="57606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graphicFrame>
        <p:nvGraphicFramePr>
          <p:cNvPr id="21" name="Tableau 20"/>
          <p:cNvGraphicFramePr>
            <a:graphicFrameLocks noGrp="1"/>
          </p:cNvGraphicFramePr>
          <p:nvPr/>
        </p:nvGraphicFramePr>
        <p:xfrm>
          <a:off x="611560" y="3791900"/>
          <a:ext cx="7776864" cy="717220"/>
        </p:xfrm>
        <a:graphic>
          <a:graphicData uri="http://schemas.openxmlformats.org/drawingml/2006/table">
            <a:tbl>
              <a:tblPr firstRow="1" bandRow="1">
                <a:tableStyleId>{2D5ABB26-0587-4C30-8999-92F81FD0307C}</a:tableStyleId>
              </a:tblPr>
              <a:tblGrid>
                <a:gridCol w="3816424"/>
                <a:gridCol w="3960440"/>
              </a:tblGrid>
              <a:tr h="717220">
                <a:tc>
                  <a:txBody>
                    <a:bodyPr/>
                    <a:lstStyle/>
                    <a:p>
                      <a:pPr algn="ctr"/>
                      <a:r>
                        <a:rPr lang="fr-FR" sz="1800" dirty="0" smtClean="0"/>
                        <a:t>Observables</a:t>
                      </a:r>
                      <a:r>
                        <a:rPr lang="fr-FR" sz="1800" baseline="0" dirty="0" smtClean="0"/>
                        <a:t> thermodynamiques données par leur valeurs moyennes</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fr-FR" sz="1800" dirty="0" smtClean="0"/>
                        <a:t>Observables</a:t>
                      </a:r>
                      <a:r>
                        <a:rPr lang="fr-FR" sz="1800" baseline="0" dirty="0" smtClean="0"/>
                        <a:t> thermodynamiques fluctuantes</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22" name="Tableau 21"/>
          <p:cNvGraphicFramePr>
            <a:graphicFrameLocks noGrp="1"/>
          </p:cNvGraphicFramePr>
          <p:nvPr/>
        </p:nvGraphicFramePr>
        <p:xfrm>
          <a:off x="611560" y="2348880"/>
          <a:ext cx="7776864" cy="717220"/>
        </p:xfrm>
        <a:graphic>
          <a:graphicData uri="http://schemas.openxmlformats.org/drawingml/2006/table">
            <a:tbl>
              <a:tblPr firstRow="1" bandRow="1">
                <a:tableStyleId>{2D5ABB26-0587-4C30-8999-92F81FD0307C}</a:tableStyleId>
              </a:tblPr>
              <a:tblGrid>
                <a:gridCol w="3816424"/>
                <a:gridCol w="3960440"/>
              </a:tblGrid>
              <a:tr h="717220">
                <a:tc>
                  <a:txBody>
                    <a:bodyPr/>
                    <a:lstStyle/>
                    <a:p>
                      <a:pPr algn="ctr"/>
                      <a:r>
                        <a:rPr lang="fr-FR" sz="1800" dirty="0" smtClean="0"/>
                        <a:t>Équilibre</a:t>
                      </a:r>
                      <a:r>
                        <a:rPr lang="fr-FR" sz="1800" baseline="0" dirty="0" smtClean="0"/>
                        <a:t> </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algn="ctr"/>
                      <a:r>
                        <a:rPr lang="fr-FR" sz="1800" dirty="0" smtClean="0"/>
                        <a:t>Hors</a:t>
                      </a:r>
                      <a:r>
                        <a:rPr lang="fr-FR" sz="1800" baseline="0" dirty="0" smtClean="0"/>
                        <a:t> équilibre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23" name="Tableau 22"/>
          <p:cNvGraphicFramePr>
            <a:graphicFrameLocks noGrp="1"/>
          </p:cNvGraphicFramePr>
          <p:nvPr/>
        </p:nvGraphicFramePr>
        <p:xfrm>
          <a:off x="611560" y="3071820"/>
          <a:ext cx="7776864" cy="717220"/>
        </p:xfrm>
        <a:graphic>
          <a:graphicData uri="http://schemas.openxmlformats.org/drawingml/2006/table">
            <a:tbl>
              <a:tblPr firstRow="1" bandRow="1">
                <a:tableStyleId>{2D5ABB26-0587-4C30-8999-92F81FD0307C}</a:tableStyleId>
              </a:tblPr>
              <a:tblGrid>
                <a:gridCol w="3816424"/>
                <a:gridCol w="3960440"/>
              </a:tblGrid>
              <a:tr h="717220">
                <a:tc>
                  <a:txBody>
                    <a:bodyPr/>
                    <a:lstStyle/>
                    <a:p>
                      <a:pPr algn="ctr"/>
                      <a:r>
                        <a:rPr lang="fr-FR" sz="1800" dirty="0" smtClean="0"/>
                        <a:t>Grand</a:t>
                      </a:r>
                      <a:r>
                        <a:rPr lang="fr-FR" sz="1800" baseline="0" dirty="0" smtClean="0"/>
                        <a:t> nombre de particules</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r-FR" sz="1800" dirty="0" smtClean="0"/>
                        <a:t>Nombre</a:t>
                      </a:r>
                      <a:r>
                        <a:rPr lang="fr-FR" sz="1800" baseline="0" dirty="0" smtClean="0"/>
                        <a:t> arbitraire de particules</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Comment définir ces grandeurs fluctuantes ?</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14</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457200" y="1600200"/>
            <a:ext cx="7467600" cy="4873752"/>
          </a:xfrm>
        </p:spPr>
        <p:txBody>
          <a:bodyPr/>
          <a:lstStyle/>
          <a:p>
            <a:r>
              <a:rPr lang="fr-FR" dirty="0" smtClean="0"/>
              <a:t>1.	Cadre mathématique</a:t>
            </a:r>
            <a:endParaRPr lang="fr-FR" dirty="0"/>
          </a:p>
        </p:txBody>
      </p:sp>
      <p:pic>
        <p:nvPicPr>
          <p:cNvPr id="4101" name="Picture 5" descr="C:\Users\LENOVO\Desktop\images_mepd\chatp.png"/>
          <p:cNvPicPr>
            <a:picLocks noChangeAspect="1" noChangeArrowheads="1"/>
          </p:cNvPicPr>
          <p:nvPr/>
        </p:nvPicPr>
        <p:blipFill>
          <a:blip r:embed="rId3" cstate="print"/>
          <a:srcRect/>
          <a:stretch>
            <a:fillRect/>
          </a:stretch>
        </p:blipFill>
        <p:spPr bwMode="auto">
          <a:xfrm>
            <a:off x="1979714" y="2708920"/>
            <a:ext cx="1096737" cy="864096"/>
          </a:xfrm>
          <a:prstGeom prst="rect">
            <a:avLst/>
          </a:prstGeom>
          <a:noFill/>
        </p:spPr>
      </p:pic>
      <p:pic>
        <p:nvPicPr>
          <p:cNvPr id="4103" name="Picture 7" descr="C:\Users\LENOVO\Desktop\images_mepd\chatm.png"/>
          <p:cNvPicPr>
            <a:picLocks noChangeAspect="1" noChangeArrowheads="1"/>
          </p:cNvPicPr>
          <p:nvPr/>
        </p:nvPicPr>
        <p:blipFill>
          <a:blip r:embed="rId4" cstate="print"/>
          <a:srcRect/>
          <a:stretch>
            <a:fillRect/>
          </a:stretch>
        </p:blipFill>
        <p:spPr bwMode="auto">
          <a:xfrm>
            <a:off x="5652120" y="2420888"/>
            <a:ext cx="1152128" cy="1152128"/>
          </a:xfrm>
          <a:prstGeom prst="rect">
            <a:avLst/>
          </a:prstGeom>
          <a:noFill/>
        </p:spPr>
      </p:pic>
      <p:pic>
        <p:nvPicPr>
          <p:cNvPr id="4105" name="Picture 9" descr="C:\Users\LENOVO\Desktop\images_mepd\flechep.png"/>
          <p:cNvPicPr>
            <a:picLocks noChangeAspect="1" noChangeArrowheads="1"/>
          </p:cNvPicPr>
          <p:nvPr/>
        </p:nvPicPr>
        <p:blipFill>
          <a:blip r:embed="rId5" cstate="print"/>
          <a:srcRect/>
          <a:stretch>
            <a:fillRect/>
          </a:stretch>
        </p:blipFill>
        <p:spPr bwMode="auto">
          <a:xfrm>
            <a:off x="3059834" y="2348880"/>
            <a:ext cx="2524125" cy="476251"/>
          </a:xfrm>
          <a:prstGeom prst="rect">
            <a:avLst/>
          </a:prstGeom>
          <a:noFill/>
        </p:spPr>
      </p:pic>
      <p:pic>
        <p:nvPicPr>
          <p:cNvPr id="4106" name="Picture 10" descr="C:\Users\LENOVO\Desktop\images_mepd\flechem.png"/>
          <p:cNvPicPr>
            <a:picLocks noChangeAspect="1" noChangeArrowheads="1"/>
          </p:cNvPicPr>
          <p:nvPr/>
        </p:nvPicPr>
        <p:blipFill>
          <a:blip r:embed="rId6" cstate="print"/>
          <a:srcRect/>
          <a:stretch>
            <a:fillRect/>
          </a:stretch>
        </p:blipFill>
        <p:spPr bwMode="auto">
          <a:xfrm>
            <a:off x="3059832" y="3501010"/>
            <a:ext cx="2533650" cy="409575"/>
          </a:xfrm>
          <a:prstGeom prst="rect">
            <a:avLst/>
          </a:prstGeom>
          <a:noFill/>
        </p:spPr>
      </p:pic>
      <p:sp>
        <p:nvSpPr>
          <p:cNvPr id="37" name="ZoneTexte 36"/>
          <p:cNvSpPr txBox="1"/>
          <p:nvPr/>
        </p:nvSpPr>
        <p:spPr>
          <a:xfrm>
            <a:off x="3628933" y="4221088"/>
            <a:ext cx="1591141" cy="369332"/>
          </a:xfrm>
          <a:prstGeom prst="rect">
            <a:avLst/>
          </a:prstGeom>
          <a:noFill/>
        </p:spPr>
        <p:txBody>
          <a:bodyPr wrap="none" rtlCol="0">
            <a:spAutoFit/>
          </a:bodyPr>
          <a:lstStyle/>
          <a:p>
            <a:r>
              <a:rPr lang="fr-FR" b="1" dirty="0" smtClean="0"/>
              <a:t>Aléatoirement</a:t>
            </a:r>
            <a:endParaRPr lang="fr-FR" b="1" dirty="0"/>
          </a:p>
        </p:txBody>
      </p:sp>
      <p:pic>
        <p:nvPicPr>
          <p:cNvPr id="4111" name="Picture 1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683570" y="4941170"/>
            <a:ext cx="4410075" cy="180975"/>
          </a:xfrm>
          <a:prstGeom prst="rect">
            <a:avLst/>
          </a:prstGeom>
          <a:noFill/>
          <a:ln w="9525">
            <a:noFill/>
            <a:miter lim="800000"/>
            <a:headEnd/>
            <a:tailEnd/>
          </a:ln>
          <a:effectLst/>
        </p:spPr>
      </p:pic>
      <p:sp>
        <p:nvSpPr>
          <p:cNvPr id="13" name="Ellipse 12"/>
          <p:cNvSpPr/>
          <p:nvPr/>
        </p:nvSpPr>
        <p:spPr>
          <a:xfrm>
            <a:off x="2267744" y="3717032"/>
            <a:ext cx="432048" cy="43204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000" b="1" dirty="0" smtClean="0"/>
              <a:t>+</a:t>
            </a:r>
            <a:endParaRPr lang="fr-FR" sz="2000" b="1" dirty="0"/>
          </a:p>
        </p:txBody>
      </p:sp>
      <p:sp>
        <p:nvSpPr>
          <p:cNvPr id="15" name="Ellipse 14"/>
          <p:cNvSpPr/>
          <p:nvPr/>
        </p:nvSpPr>
        <p:spPr>
          <a:xfrm>
            <a:off x="5940152" y="3717032"/>
            <a:ext cx="432048" cy="43204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sz="2400" b="1" dirty="0" smtClean="0"/>
              <a:t>-</a:t>
            </a:r>
            <a:endParaRPr lang="fr-FR" sz="2400" b="1" dirty="0"/>
          </a:p>
        </p:txBody>
      </p:sp>
      <p:pic>
        <p:nvPicPr>
          <p:cNvPr id="2051" name="Picture 3"/>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683568" y="5373216"/>
            <a:ext cx="7743825" cy="2571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1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0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3"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Comment définir ces grandeurs fluctuantes ?</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15</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457200" y="1600200"/>
            <a:ext cx="7467600" cy="4873752"/>
          </a:xfrm>
        </p:spPr>
        <p:txBody>
          <a:bodyPr/>
          <a:lstStyle/>
          <a:p>
            <a:r>
              <a:rPr lang="fr-FR" dirty="0" smtClean="0"/>
              <a:t>2.	Modélisation par un processus de Markov</a:t>
            </a:r>
            <a:endParaRPr lang="fr-FR" dirty="0"/>
          </a:p>
        </p:txBody>
      </p:sp>
      <p:pic>
        <p:nvPicPr>
          <p:cNvPr id="5124" name="Picture 4" descr="D:\Docs\Work\Agreg_de_la_mort\Dossier_didactique\Courbes\fig_transition_chat.png"/>
          <p:cNvPicPr>
            <a:picLocks noChangeAspect="1" noChangeArrowheads="1"/>
          </p:cNvPicPr>
          <p:nvPr/>
        </p:nvPicPr>
        <p:blipFill>
          <a:blip r:embed="rId3" cstate="print"/>
          <a:srcRect/>
          <a:stretch>
            <a:fillRect/>
          </a:stretch>
        </p:blipFill>
        <p:spPr bwMode="auto">
          <a:xfrm>
            <a:off x="1907704" y="3429001"/>
            <a:ext cx="5101979" cy="1747494"/>
          </a:xfrm>
          <a:prstGeom prst="rect">
            <a:avLst/>
          </a:prstGeom>
          <a:noFill/>
        </p:spPr>
      </p:pic>
      <p:pic>
        <p:nvPicPr>
          <p:cNvPr id="5126" name="Picture 6"/>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55578" y="5733256"/>
            <a:ext cx="7191375" cy="542925"/>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23850" y="2420888"/>
            <a:ext cx="7448550" cy="542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Comment définir ces grandeurs fluctuantes ?</a:t>
            </a:r>
            <a:endParaRPr lang="fr-FR"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pic>
        <p:nvPicPr>
          <p:cNvPr id="6146" name="Picture 2"/>
          <p:cNvPicPr>
            <a:picLocks noGrp="1" noChangeAspect="1" noChangeArrowheads="1"/>
          </p:cNvPicPr>
          <p:nvPr>
            <p:ph sz="quarter" idx="1"/>
          </p:nvPr>
        </p:nvPicPr>
        <p:blipFill>
          <a:blip r:embed="rId3" cstate="print">
            <a:clrChange>
              <a:clrFrom>
                <a:srgbClr val="FFFFFF"/>
              </a:clrFrom>
              <a:clrTo>
                <a:srgbClr val="FFFFFF">
                  <a:alpha val="0"/>
                </a:srgbClr>
              </a:clrTo>
            </a:clrChange>
          </a:blip>
          <a:srcRect/>
          <a:stretch>
            <a:fillRect/>
          </a:stretch>
        </p:blipFill>
        <p:spPr bwMode="auto">
          <a:xfrm>
            <a:off x="539552" y="2396562"/>
            <a:ext cx="7786688" cy="528383"/>
          </a:xfrm>
          <a:prstGeom prst="rect">
            <a:avLst/>
          </a:prstGeom>
          <a:noFill/>
          <a:ln w="9525">
            <a:noFill/>
            <a:miter lim="800000"/>
            <a:headEnd/>
            <a:tailEnd/>
          </a:ln>
          <a:effectLst/>
        </p:spPr>
      </p:pic>
      <p:sp>
        <p:nvSpPr>
          <p:cNvPr id="12" name="Espace réservé du contenu 7"/>
          <p:cNvSpPr txBox="1">
            <a:spLocks/>
          </p:cNvSpPr>
          <p:nvPr/>
        </p:nvSpPr>
        <p:spPr>
          <a:xfrm>
            <a:off x="457200" y="1600200"/>
            <a:ext cx="7467600" cy="4873752"/>
          </a:xfrm>
          <a:prstGeom prst="rect">
            <a:avLst/>
          </a:prstGeom>
        </p:spPr>
        <p:txBody>
          <a:bodyPr vert="horz">
            <a:normAutofit/>
          </a:bodyPr>
          <a:lstStyle/>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r>
              <a:rPr lang="fr-FR" sz="2400" b="1" dirty="0" smtClean="0">
                <a:solidFill>
                  <a:srgbClr val="226664"/>
                </a:solidFill>
              </a:rPr>
              <a:t>3</a:t>
            </a:r>
            <a:r>
              <a:rPr kumimoji="0" lang="fr-FR" sz="2400" b="1" i="0" u="none" strike="noStrike" kern="1200" cap="none" spc="0" normalizeH="0" baseline="0" noProof="0" dirty="0" smtClean="0">
                <a:ln>
                  <a:noFill/>
                </a:ln>
                <a:solidFill>
                  <a:srgbClr val="226664"/>
                </a:solidFill>
                <a:effectLst/>
                <a:uLnTx/>
                <a:uFillTx/>
                <a:latin typeface="+mn-lt"/>
                <a:ea typeface="+mn-ea"/>
                <a:cs typeface="+mn-cs"/>
              </a:rPr>
              <a:t>.	Notion de trajectoire</a:t>
            </a:r>
            <a:endParaRPr kumimoji="0" lang="fr-FR" sz="2400" b="1" i="0" u="none" strike="noStrike" kern="1200" cap="none" spc="0" normalizeH="0" baseline="0" noProof="0" dirty="0">
              <a:ln>
                <a:noFill/>
              </a:ln>
              <a:solidFill>
                <a:srgbClr val="226664"/>
              </a:solidFill>
              <a:effectLst/>
              <a:uLnTx/>
              <a:uFillTx/>
              <a:latin typeface="+mn-lt"/>
              <a:ea typeface="+mn-ea"/>
              <a:cs typeface="+mn-cs"/>
            </a:endParaRPr>
          </a:p>
        </p:txBody>
      </p:sp>
      <p:pic>
        <p:nvPicPr>
          <p:cNvPr id="13" name="Picture 3" descr="D:\Docs\Work\Agreg_de_la_mort\Dossier_didactique\Courbes\fig_traj_chat.png"/>
          <p:cNvPicPr>
            <a:picLocks noChangeAspect="1" noChangeArrowheads="1"/>
          </p:cNvPicPr>
          <p:nvPr/>
        </p:nvPicPr>
        <p:blipFill>
          <a:blip r:embed="rId4" cstate="print"/>
          <a:srcRect/>
          <a:stretch>
            <a:fillRect/>
          </a:stretch>
        </p:blipFill>
        <p:spPr bwMode="auto">
          <a:xfrm>
            <a:off x="1547664" y="3212976"/>
            <a:ext cx="5550248" cy="1944216"/>
          </a:xfrm>
          <a:prstGeom prst="rect">
            <a:avLst/>
          </a:prstGeom>
          <a:noFill/>
        </p:spPr>
      </p:pic>
      <p:sp>
        <p:nvSpPr>
          <p:cNvPr id="7" name="Espace réservé du numéro de diapositive 3"/>
          <p:cNvSpPr>
            <a:spLocks noGrp="1"/>
          </p:cNvSpPr>
          <p:nvPr>
            <p:ph type="sldNum" sz="quarter" idx="15"/>
          </p:nvPr>
        </p:nvSpPr>
        <p:spPr>
          <a:xfrm>
            <a:off x="8129016" y="5734051"/>
            <a:ext cx="609600" cy="521208"/>
          </a:xfrm>
        </p:spPr>
        <p:txBody>
          <a:bodyPr/>
          <a:lstStyle/>
          <a:p>
            <a:fld id="{CF4668DC-857F-487D-BFFA-8C0CA5037977}" type="slidenum">
              <a:rPr lang="fr-BE" smtClean="0"/>
              <a:pPr/>
              <a:t>16</a:t>
            </a:fld>
            <a:endParaRPr lang="fr-BE" dirty="0"/>
          </a:p>
        </p:txBody>
      </p:sp>
      <p:sp>
        <p:nvSpPr>
          <p:cNvPr id="8" name="ZoneTexte 7"/>
          <p:cNvSpPr txBox="1"/>
          <p:nvPr/>
        </p:nvSpPr>
        <p:spPr>
          <a:xfrm>
            <a:off x="2852652" y="5507940"/>
            <a:ext cx="3879588" cy="369332"/>
          </a:xfrm>
          <a:prstGeom prst="rect">
            <a:avLst/>
          </a:prstGeom>
          <a:noFill/>
        </p:spPr>
        <p:txBody>
          <a:bodyPr wrap="none" rtlCol="0">
            <a:spAutoFit/>
          </a:bodyPr>
          <a:lstStyle/>
          <a:p>
            <a:r>
              <a:rPr lang="fr-FR" b="1" dirty="0" smtClean="0">
                <a:solidFill>
                  <a:srgbClr val="FF0000"/>
                </a:solidFill>
                <a:latin typeface="Sitka Banner" pitchFamily="2" charset="0"/>
                <a:ea typeface="Source Serif Pro" pitchFamily="18" charset="0"/>
              </a:rPr>
              <a:t>En rouge: un exemple de trajectoire [z]</a:t>
            </a:r>
            <a:endParaRPr lang="fr-FR" b="1" dirty="0">
              <a:solidFill>
                <a:srgbClr val="FF0000"/>
              </a:solidFill>
              <a:latin typeface="Sitka Banner" pitchFamily="2" charset="0"/>
              <a:ea typeface="Source Serif Pro" pitchFamily="18"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Comment définir ces grandeurs fluctuantes ?</a:t>
            </a:r>
            <a:endParaRPr lang="fr-FR"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12" name="Espace réservé du contenu 7"/>
          <p:cNvSpPr txBox="1">
            <a:spLocks/>
          </p:cNvSpPr>
          <p:nvPr/>
        </p:nvSpPr>
        <p:spPr>
          <a:xfrm>
            <a:off x="457200" y="1600200"/>
            <a:ext cx="7467600" cy="4873752"/>
          </a:xfrm>
          <a:prstGeom prst="rect">
            <a:avLst/>
          </a:prstGeom>
        </p:spPr>
        <p:txBody>
          <a:bodyPr vert="horz">
            <a:normAutofit/>
          </a:bodyPr>
          <a:lstStyle/>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r>
              <a:rPr lang="fr-FR" sz="2400" b="1" dirty="0" smtClean="0">
                <a:solidFill>
                  <a:srgbClr val="226664"/>
                </a:solidFill>
              </a:rPr>
              <a:t>4</a:t>
            </a:r>
            <a:r>
              <a:rPr kumimoji="0" lang="fr-FR" sz="2400" b="1" i="0" u="none" strike="noStrike" kern="1200" cap="none" spc="0" normalizeH="0" baseline="0" noProof="0" dirty="0" smtClean="0">
                <a:ln>
                  <a:noFill/>
                </a:ln>
                <a:solidFill>
                  <a:srgbClr val="226664"/>
                </a:solidFill>
                <a:effectLst/>
                <a:uLnTx/>
                <a:uFillTx/>
                <a:latin typeface="+mn-lt"/>
                <a:ea typeface="+mn-ea"/>
                <a:cs typeface="+mn-cs"/>
              </a:rPr>
              <a:t>.	Exemple de grandeur fluctuante</a:t>
            </a:r>
            <a:endParaRPr kumimoji="0" lang="fr-FR" sz="2400" b="1" i="0" u="none" strike="noStrike" kern="1200" cap="none" spc="0" normalizeH="0" baseline="0" noProof="0" dirty="0">
              <a:ln>
                <a:noFill/>
              </a:ln>
              <a:solidFill>
                <a:srgbClr val="226664"/>
              </a:solidFill>
              <a:effectLst/>
              <a:uLnTx/>
              <a:uFillTx/>
              <a:latin typeface="+mn-lt"/>
              <a:ea typeface="+mn-ea"/>
              <a:cs typeface="+mn-cs"/>
            </a:endParaRPr>
          </a:p>
        </p:txBody>
      </p:sp>
      <p:pic>
        <p:nvPicPr>
          <p:cNvPr id="7172" name="Picture 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627784" y="5758554"/>
            <a:ext cx="4752528" cy="694782"/>
          </a:xfrm>
          <a:prstGeom prst="rect">
            <a:avLst/>
          </a:prstGeom>
          <a:noFill/>
          <a:ln w="9525">
            <a:noFill/>
            <a:miter lim="800000"/>
            <a:headEnd/>
            <a:tailEnd/>
          </a:ln>
          <a:effectLst/>
        </p:spPr>
      </p:pic>
      <p:sp>
        <p:nvSpPr>
          <p:cNvPr id="11" name="Espace réservé du numéro de diapositive 3"/>
          <p:cNvSpPr>
            <a:spLocks noGrp="1"/>
          </p:cNvSpPr>
          <p:nvPr>
            <p:ph type="sldNum" sz="quarter" idx="15"/>
          </p:nvPr>
        </p:nvSpPr>
        <p:spPr>
          <a:xfrm>
            <a:off x="8126164" y="5733256"/>
            <a:ext cx="609600" cy="521208"/>
          </a:xfrm>
        </p:spPr>
        <p:txBody>
          <a:bodyPr/>
          <a:lstStyle/>
          <a:p>
            <a:fld id="{CF4668DC-857F-487D-BFFA-8C0CA5037977}" type="slidenum">
              <a:rPr lang="fr-BE" smtClean="0"/>
              <a:pPr/>
              <a:t>17</a:t>
            </a:fld>
            <a:endParaRPr lang="fr-BE" dirty="0"/>
          </a:p>
        </p:txBody>
      </p:sp>
      <p:sp>
        <p:nvSpPr>
          <p:cNvPr id="23" name="ZoneTexte 22"/>
          <p:cNvSpPr txBox="1"/>
          <p:nvPr/>
        </p:nvSpPr>
        <p:spPr>
          <a:xfrm>
            <a:off x="611560" y="5686546"/>
            <a:ext cx="1500732" cy="400110"/>
          </a:xfrm>
          <a:prstGeom prst="rect">
            <a:avLst/>
          </a:prstGeom>
          <a:noFill/>
        </p:spPr>
        <p:txBody>
          <a:bodyPr wrap="none" rtlCol="0">
            <a:spAutoFit/>
          </a:bodyPr>
          <a:lstStyle/>
          <a:p>
            <a:r>
              <a:rPr lang="fr-FR" sz="2000" b="1" dirty="0" smtClean="0"/>
              <a:t>Observable </a:t>
            </a:r>
            <a:endParaRPr lang="fr-FR" b="1" dirty="0"/>
          </a:p>
        </p:txBody>
      </p:sp>
      <p:grpSp>
        <p:nvGrpSpPr>
          <p:cNvPr id="27" name="Groupe 26"/>
          <p:cNvGrpSpPr/>
          <p:nvPr/>
        </p:nvGrpSpPr>
        <p:grpSpPr>
          <a:xfrm>
            <a:off x="1475656" y="3284984"/>
            <a:ext cx="5832648" cy="2088232"/>
            <a:chOff x="1187624" y="2806227"/>
            <a:chExt cx="6309291" cy="2425044"/>
          </a:xfrm>
        </p:grpSpPr>
        <p:pic>
          <p:nvPicPr>
            <p:cNvPr id="16" name="Picture 2" descr="D:\Docs\Work\Agreg_de_la_mort\Dossier_didactique\Courbes\fig_g_etat_toymodel.png"/>
            <p:cNvPicPr>
              <a:picLocks noChangeAspect="1" noChangeArrowheads="1"/>
            </p:cNvPicPr>
            <p:nvPr/>
          </p:nvPicPr>
          <p:blipFill>
            <a:blip r:embed="rId4" cstate="print"/>
            <a:srcRect/>
            <a:stretch>
              <a:fillRect/>
            </a:stretch>
          </p:blipFill>
          <p:spPr bwMode="auto">
            <a:xfrm>
              <a:off x="1187624" y="2806227"/>
              <a:ext cx="6309291" cy="1944216"/>
            </a:xfrm>
            <a:prstGeom prst="rect">
              <a:avLst/>
            </a:prstGeom>
            <a:noFill/>
          </p:spPr>
        </p:pic>
        <p:sp>
          <p:nvSpPr>
            <p:cNvPr id="19" name="ZoneTexte 18"/>
            <p:cNvSpPr txBox="1"/>
            <p:nvPr/>
          </p:nvSpPr>
          <p:spPr>
            <a:xfrm>
              <a:off x="2542658" y="4729538"/>
              <a:ext cx="629789" cy="428902"/>
            </a:xfrm>
            <a:prstGeom prst="rect">
              <a:avLst/>
            </a:prstGeom>
            <a:noFill/>
          </p:spPr>
          <p:txBody>
            <a:bodyPr wrap="none" rtlCol="0">
              <a:spAutoFit/>
            </a:bodyPr>
            <a:lstStyle/>
            <a:p>
              <a:r>
                <a:rPr lang="fr-FR" dirty="0" smtClean="0"/>
                <a:t>Jour</a:t>
              </a:r>
              <a:endParaRPr lang="fr-FR" dirty="0"/>
            </a:p>
          </p:txBody>
        </p:sp>
        <p:sp>
          <p:nvSpPr>
            <p:cNvPr id="20" name="ZoneTexte 19"/>
            <p:cNvSpPr txBox="1"/>
            <p:nvPr/>
          </p:nvSpPr>
          <p:spPr>
            <a:xfrm>
              <a:off x="5278962" y="4729538"/>
              <a:ext cx="643661" cy="428902"/>
            </a:xfrm>
            <a:prstGeom prst="rect">
              <a:avLst/>
            </a:prstGeom>
            <a:noFill/>
          </p:spPr>
          <p:txBody>
            <a:bodyPr wrap="none" rtlCol="0">
              <a:spAutoFit/>
            </a:bodyPr>
            <a:lstStyle/>
            <a:p>
              <a:r>
                <a:rPr lang="fr-FR" dirty="0" smtClean="0"/>
                <a:t>Nuit</a:t>
              </a:r>
              <a:endParaRPr lang="fr-FR" dirty="0"/>
            </a:p>
          </p:txBody>
        </p:sp>
        <p:cxnSp>
          <p:nvCxnSpPr>
            <p:cNvPr id="25" name="Connecteur droit 24"/>
            <p:cNvCxnSpPr/>
            <p:nvPr/>
          </p:nvCxnSpPr>
          <p:spPr>
            <a:xfrm>
              <a:off x="1430589" y="5231271"/>
              <a:ext cx="5832648"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26" name="ZoneTexte 25"/>
          <p:cNvSpPr txBox="1"/>
          <p:nvPr/>
        </p:nvSpPr>
        <p:spPr>
          <a:xfrm>
            <a:off x="827584" y="2132856"/>
            <a:ext cx="7560840" cy="923330"/>
          </a:xfrm>
          <a:prstGeom prst="rect">
            <a:avLst/>
          </a:prstGeom>
          <a:noFill/>
        </p:spPr>
        <p:txBody>
          <a:bodyPr wrap="square" rtlCol="0">
            <a:spAutoFit/>
          </a:bodyPr>
          <a:lstStyle/>
          <a:p>
            <a:r>
              <a:rPr lang="fr-FR" dirty="0" smtClean="0">
                <a:solidFill>
                  <a:srgbClr val="000000"/>
                </a:solidFill>
              </a:rPr>
              <a:t>Nous voulons savoir d’une si le chat :</a:t>
            </a:r>
          </a:p>
          <a:p>
            <a:pPr>
              <a:buFontTx/>
              <a:buChar char="-"/>
            </a:pPr>
            <a:r>
              <a:rPr lang="fr-FR" dirty="0" smtClean="0">
                <a:solidFill>
                  <a:srgbClr val="000000"/>
                </a:solidFill>
              </a:rPr>
              <a:t> s’endort plus qu’il ne se réveille le jour</a:t>
            </a:r>
          </a:p>
          <a:p>
            <a:r>
              <a:rPr lang="fr-FR" dirty="0" smtClean="0">
                <a:solidFill>
                  <a:srgbClr val="000000"/>
                </a:solidFill>
              </a:rPr>
              <a:t>- se réveille plus qu’il ne s’endort la nuit</a:t>
            </a:r>
            <a:endParaRPr lang="fr-FR"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Valeur typique = valeur la plus probable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18</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pic>
        <p:nvPicPr>
          <p:cNvPr id="11" name="Picture 4" descr="D:\Docs\Work\Agreg_de_la_mort\Dossier_didactique\Courbes\fig_transition_chat.png"/>
          <p:cNvPicPr>
            <a:picLocks noChangeAspect="1" noChangeArrowheads="1"/>
          </p:cNvPicPr>
          <p:nvPr/>
        </p:nvPicPr>
        <p:blipFill>
          <a:blip r:embed="rId3" cstate="print"/>
          <a:srcRect/>
          <a:stretch>
            <a:fillRect/>
          </a:stretch>
        </p:blipFill>
        <p:spPr bwMode="auto">
          <a:xfrm>
            <a:off x="323528" y="1959097"/>
            <a:ext cx="3240360" cy="1109865"/>
          </a:xfrm>
          <a:prstGeom prst="rect">
            <a:avLst/>
          </a:prstGeom>
          <a:noFill/>
        </p:spPr>
      </p:pic>
      <p:pic>
        <p:nvPicPr>
          <p:cNvPr id="12" name="Picture 4"/>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67544" y="3645024"/>
            <a:ext cx="4732234" cy="702140"/>
          </a:xfrm>
          <a:prstGeom prst="rect">
            <a:avLst/>
          </a:prstGeom>
          <a:noFill/>
          <a:ln w="9525">
            <a:noFill/>
            <a:miter lim="800000"/>
            <a:headEnd/>
            <a:tailEnd/>
          </a:ln>
          <a:effectLst/>
        </p:spPr>
      </p:pic>
      <p:cxnSp>
        <p:nvCxnSpPr>
          <p:cNvPr id="14" name="Connecteur droit 13"/>
          <p:cNvCxnSpPr/>
          <p:nvPr/>
        </p:nvCxnSpPr>
        <p:spPr>
          <a:xfrm>
            <a:off x="1043608" y="4653136"/>
            <a:ext cx="6696744"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6" name="Picture 2" descr="D:\Docs\Work\Agreg_de_la_mort\Dossier_didactique\Courbes\fig_g_etat_toymodel.png"/>
          <p:cNvPicPr>
            <a:picLocks noChangeAspect="1" noChangeArrowheads="1"/>
          </p:cNvPicPr>
          <p:nvPr/>
        </p:nvPicPr>
        <p:blipFill>
          <a:blip r:embed="rId5" cstate="print"/>
          <a:srcRect/>
          <a:stretch>
            <a:fillRect/>
          </a:stretch>
        </p:blipFill>
        <p:spPr bwMode="auto">
          <a:xfrm>
            <a:off x="3690250" y="1748479"/>
            <a:ext cx="4986206" cy="1536505"/>
          </a:xfrm>
          <a:prstGeom prst="rect">
            <a:avLst/>
          </a:prstGeom>
          <a:noFill/>
        </p:spPr>
      </p:pic>
      <p:sp>
        <p:nvSpPr>
          <p:cNvPr id="23" name="ZoneTexte 22"/>
          <p:cNvSpPr txBox="1"/>
          <p:nvPr/>
        </p:nvSpPr>
        <p:spPr>
          <a:xfrm>
            <a:off x="6156176" y="3717032"/>
            <a:ext cx="2319866" cy="646331"/>
          </a:xfrm>
          <a:prstGeom prst="rect">
            <a:avLst/>
          </a:prstGeom>
          <a:noFill/>
        </p:spPr>
        <p:txBody>
          <a:bodyPr wrap="none" rtlCol="0">
            <a:spAutoFit/>
          </a:bodyPr>
          <a:lstStyle/>
          <a:p>
            <a:r>
              <a:rPr lang="fr-FR" dirty="0" smtClean="0"/>
              <a:t>Distribution de </a:t>
            </a:r>
          </a:p>
          <a:p>
            <a:r>
              <a:rPr lang="fr-FR" dirty="0" smtClean="0"/>
              <a:t>probabilité compliquée</a:t>
            </a:r>
            <a:endParaRPr lang="fr-FR" dirty="0"/>
          </a:p>
        </p:txBody>
      </p:sp>
      <p:cxnSp>
        <p:nvCxnSpPr>
          <p:cNvPr id="25" name="Connecteur droit avec flèche 24"/>
          <p:cNvCxnSpPr/>
          <p:nvPr/>
        </p:nvCxnSpPr>
        <p:spPr>
          <a:xfrm>
            <a:off x="5436096" y="4005064"/>
            <a:ext cx="648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099" name="Picture 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95536" y="5517232"/>
            <a:ext cx="2552700" cy="266700"/>
          </a:xfrm>
          <a:prstGeom prst="rect">
            <a:avLst/>
          </a:prstGeom>
          <a:noFill/>
          <a:ln w="9525">
            <a:noFill/>
            <a:miter lim="800000"/>
            <a:headEnd/>
            <a:tailEnd/>
          </a:ln>
          <a:effectLst/>
        </p:spPr>
      </p:pic>
      <p:pic>
        <p:nvPicPr>
          <p:cNvPr id="4100"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95536" y="4941168"/>
            <a:ext cx="1924050" cy="342900"/>
          </a:xfrm>
          <a:prstGeom prst="rect">
            <a:avLst/>
          </a:prstGeom>
          <a:noFill/>
          <a:ln w="9525">
            <a:noFill/>
            <a:miter lim="800000"/>
            <a:headEnd/>
            <a:tailEnd/>
          </a:ln>
          <a:effectLst/>
        </p:spPr>
      </p:pic>
      <p:pic>
        <p:nvPicPr>
          <p:cNvPr id="4102" name="Picture 6"/>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395536" y="6021288"/>
            <a:ext cx="7267575" cy="485775"/>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Problématique : problème de conditionnement</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19</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395536" y="1600200"/>
            <a:ext cx="8136904" cy="4873752"/>
          </a:xfrm>
        </p:spPr>
        <p:txBody>
          <a:bodyPr>
            <a:normAutofit/>
          </a:bodyPr>
          <a:lstStyle/>
          <a:p>
            <a:pPr marL="0" indent="0"/>
            <a:r>
              <a:rPr lang="fr-FR" dirty="0" smtClean="0"/>
              <a:t>Conditionnement de l’observable sur une grande déviation (fluctuation rare)</a:t>
            </a:r>
          </a:p>
          <a:p>
            <a:endParaRPr lang="fr-FR" dirty="0" smtClean="0"/>
          </a:p>
          <a:p>
            <a:endParaRPr lang="fr-FR" dirty="0" smtClean="0"/>
          </a:p>
          <a:p>
            <a:endParaRPr lang="fr-FR" dirty="0" smtClean="0"/>
          </a:p>
          <a:p>
            <a:endParaRPr lang="fr-FR" dirty="0" smtClean="0"/>
          </a:p>
          <a:p>
            <a:endParaRPr lang="fr-FR" sz="1200" dirty="0" smtClean="0"/>
          </a:p>
          <a:p>
            <a:pPr marL="0" indent="0" algn="just"/>
            <a:endParaRPr lang="fr-FR" sz="2000" dirty="0" smtClean="0"/>
          </a:p>
          <a:p>
            <a:pPr marL="0" indent="0" algn="just"/>
            <a:r>
              <a:rPr lang="fr-FR" sz="2000" dirty="0" smtClean="0"/>
              <a:t>Objectif : </a:t>
            </a:r>
            <a:r>
              <a:rPr lang="fr-FR" sz="2000" b="0" dirty="0" smtClean="0">
                <a:solidFill>
                  <a:srgbClr val="000000"/>
                </a:solidFill>
              </a:rPr>
              <a:t>Trouver un processus de Markov effectif équivalent au processus conditionné dans la limite des temps longs, i.e. pour lequel la valeur typique de l’observable sous ce nouveau processus vaut la valeur imposée.</a:t>
            </a:r>
          </a:p>
        </p:txBody>
      </p:sp>
      <p:pic>
        <p:nvPicPr>
          <p:cNvPr id="3074" name="Picture 2" descr="D:\Docs\Work\Agreg_de_la_mort\Dossier_didactique\Oral\images_mepd\traj_obs.png"/>
          <p:cNvPicPr>
            <a:picLocks noChangeAspect="1" noChangeArrowheads="1"/>
          </p:cNvPicPr>
          <p:nvPr/>
        </p:nvPicPr>
        <p:blipFill>
          <a:blip r:embed="rId3" cstate="print"/>
          <a:srcRect/>
          <a:stretch>
            <a:fillRect/>
          </a:stretch>
        </p:blipFill>
        <p:spPr bwMode="auto">
          <a:xfrm>
            <a:off x="251520" y="2780928"/>
            <a:ext cx="2880000" cy="1577143"/>
          </a:xfrm>
          <a:prstGeom prst="rect">
            <a:avLst/>
          </a:prstGeom>
          <a:noFill/>
        </p:spPr>
      </p:pic>
      <p:pic>
        <p:nvPicPr>
          <p:cNvPr id="3076" name="Picture 4" descr="D:\Docs\Work\Agreg_de_la_mort\Dossier_didactique\Oral\images_mepd\cond.png"/>
          <p:cNvPicPr>
            <a:picLocks noChangeAspect="1" noChangeArrowheads="1"/>
          </p:cNvPicPr>
          <p:nvPr/>
        </p:nvPicPr>
        <p:blipFill>
          <a:blip r:embed="rId4" cstate="print"/>
          <a:srcRect/>
          <a:stretch>
            <a:fillRect/>
          </a:stretch>
        </p:blipFill>
        <p:spPr bwMode="auto">
          <a:xfrm>
            <a:off x="3347307" y="3205063"/>
            <a:ext cx="5257143" cy="8000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Plan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a:t>
            </a:fld>
            <a:endParaRPr lang="fr-BE" dirty="0"/>
          </a:p>
        </p:txBody>
      </p:sp>
      <p:sp>
        <p:nvSpPr>
          <p:cNvPr id="7" name="ZoneTexte 6"/>
          <p:cNvSpPr txBox="1"/>
          <p:nvPr/>
        </p:nvSpPr>
        <p:spPr>
          <a:xfrm>
            <a:off x="539552" y="1594529"/>
            <a:ext cx="7488832" cy="5632311"/>
          </a:xfrm>
          <a:prstGeom prst="rect">
            <a:avLst/>
          </a:prstGeom>
          <a:noFill/>
        </p:spPr>
        <p:txBody>
          <a:bodyPr wrap="square" rtlCol="0">
            <a:spAutoFit/>
          </a:bodyPr>
          <a:lstStyle/>
          <a:p>
            <a:pPr marL="400050" indent="-400050">
              <a:buFont typeface="+mj-lt"/>
              <a:buAutoNum type="romanUcPeriod"/>
            </a:pPr>
            <a:r>
              <a:rPr lang="fr-FR" sz="2400" b="1" dirty="0" smtClean="0">
                <a:solidFill>
                  <a:srgbClr val="226664"/>
                </a:solidFill>
              </a:rPr>
              <a:t>Mon parcours</a:t>
            </a:r>
          </a:p>
          <a:p>
            <a:pPr marL="857250" lvl="1" indent="-400050">
              <a:buFont typeface="Arial" pitchFamily="34" charset="0"/>
              <a:buChar char="•"/>
            </a:pPr>
            <a:r>
              <a:rPr lang="fr-FR" sz="2400" dirty="0" smtClean="0">
                <a:solidFill>
                  <a:srgbClr val="000000"/>
                </a:solidFill>
              </a:rPr>
              <a:t>Scolaire et professionnel</a:t>
            </a:r>
          </a:p>
          <a:p>
            <a:pPr marL="400050" indent="-400050"/>
            <a:endParaRPr lang="fr-FR" sz="2400" b="1" dirty="0" smtClean="0">
              <a:solidFill>
                <a:srgbClr val="226664"/>
              </a:solidFill>
            </a:endParaRPr>
          </a:p>
          <a:p>
            <a:pPr marL="514350" indent="-514350">
              <a:buFont typeface="+mj-lt"/>
              <a:buAutoNum type="romanUcPeriod" startAt="2"/>
            </a:pPr>
            <a:r>
              <a:rPr lang="fr-FR" sz="2400" b="1" dirty="0" smtClean="0">
                <a:solidFill>
                  <a:srgbClr val="226664"/>
                </a:solidFill>
              </a:rPr>
              <a:t>Mes travaux de recherche</a:t>
            </a:r>
          </a:p>
          <a:p>
            <a:pPr marL="857250" lvl="1" indent="-400050">
              <a:buFont typeface="Arial" pitchFamily="34" charset="0"/>
              <a:buChar char="•"/>
            </a:pPr>
            <a:r>
              <a:rPr lang="fr-FR" sz="2400" dirty="0" smtClean="0">
                <a:solidFill>
                  <a:srgbClr val="000000"/>
                </a:solidFill>
              </a:rPr>
              <a:t>Présentation</a:t>
            </a:r>
          </a:p>
          <a:p>
            <a:pPr marL="857250" lvl="1" indent="-400050">
              <a:buFont typeface="Arial" pitchFamily="34" charset="0"/>
              <a:buChar char="•"/>
            </a:pPr>
            <a:r>
              <a:rPr lang="fr-FR" sz="2400" dirty="0" smtClean="0">
                <a:solidFill>
                  <a:srgbClr val="000000"/>
                </a:solidFill>
              </a:rPr>
              <a:t>Mise en perspective didactique</a:t>
            </a:r>
          </a:p>
          <a:p>
            <a:pPr marL="400050" indent="-400050">
              <a:buFont typeface="+mj-lt"/>
              <a:buAutoNum type="romanUcPeriod" startAt="2"/>
            </a:pPr>
            <a:endParaRPr lang="fr-FR" sz="2400" b="1" dirty="0" smtClean="0">
              <a:solidFill>
                <a:srgbClr val="226664"/>
              </a:solidFill>
            </a:endParaRPr>
          </a:p>
          <a:p>
            <a:pPr marL="514350" indent="-514350">
              <a:buFont typeface="+mj-lt"/>
              <a:buAutoNum type="romanUcPeriod" startAt="3"/>
            </a:pPr>
            <a:r>
              <a:rPr lang="fr-FR" sz="2400" b="1" dirty="0" smtClean="0">
                <a:solidFill>
                  <a:srgbClr val="226664"/>
                </a:solidFill>
              </a:rPr>
              <a:t> Ma mission doctorale</a:t>
            </a:r>
          </a:p>
          <a:p>
            <a:pPr marL="857250" lvl="1" indent="-400050">
              <a:buFont typeface="Arial" pitchFamily="34" charset="0"/>
              <a:buChar char="•"/>
            </a:pPr>
            <a:r>
              <a:rPr lang="fr-FR" sz="2400" dirty="0" smtClean="0">
                <a:solidFill>
                  <a:srgbClr val="000000"/>
                </a:solidFill>
              </a:rPr>
              <a:t>Présentation</a:t>
            </a:r>
          </a:p>
          <a:p>
            <a:pPr marL="857250" lvl="1" indent="-400050">
              <a:buFont typeface="Arial" pitchFamily="34" charset="0"/>
              <a:buChar char="•"/>
            </a:pPr>
            <a:r>
              <a:rPr lang="fr-FR" sz="2400" dirty="0" smtClean="0">
                <a:solidFill>
                  <a:srgbClr val="000000"/>
                </a:solidFill>
              </a:rPr>
              <a:t>Mise en perspective didactique</a:t>
            </a:r>
          </a:p>
          <a:p>
            <a:pPr marL="857250" lvl="1" indent="-400050"/>
            <a:endParaRPr lang="fr-FR" sz="2400" b="1" dirty="0" smtClean="0">
              <a:solidFill>
                <a:srgbClr val="226664"/>
              </a:solidFill>
            </a:endParaRPr>
          </a:p>
          <a:p>
            <a:pPr marL="400050" indent="-400050">
              <a:buFont typeface="+mj-lt"/>
              <a:buAutoNum type="romanUcPeriod" startAt="3"/>
            </a:pPr>
            <a:endParaRPr lang="fr-FR" sz="2400" b="1" dirty="0" smtClean="0">
              <a:solidFill>
                <a:srgbClr val="226664"/>
              </a:solidFill>
            </a:endParaRPr>
          </a:p>
          <a:p>
            <a:pPr marL="914400" lvl="1" indent="-457200"/>
            <a:endParaRPr lang="fr-FR" sz="2400" b="1" dirty="0" smtClean="0">
              <a:solidFill>
                <a:srgbClr val="226664"/>
              </a:solidFill>
            </a:endParaRPr>
          </a:p>
          <a:p>
            <a:pPr marL="914400" lvl="1" indent="-457200"/>
            <a:endParaRPr lang="fr-FR" sz="2400" b="1" dirty="0" smtClean="0">
              <a:solidFill>
                <a:srgbClr val="226664"/>
              </a:solidFill>
            </a:endParaRPr>
          </a:p>
          <a:p>
            <a:pPr marL="857250" lvl="1" indent="-400050">
              <a:buFont typeface="+mj-lt"/>
              <a:buAutoNum type="romanUcPeriod"/>
            </a:pPr>
            <a:endParaRPr lang="fr-FR"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fontScale="90000"/>
          </a:bodyPr>
          <a:lstStyle/>
          <a:p>
            <a:pPr marL="571500" indent="-571500"/>
            <a:r>
              <a:rPr lang="fr-FR" dirty="0" smtClean="0"/>
              <a:t>Problématique : problème de conditionnement</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20</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457200" y="1600200"/>
            <a:ext cx="7715200" cy="964704"/>
          </a:xfrm>
        </p:spPr>
        <p:txBody>
          <a:bodyPr>
            <a:normAutofit/>
          </a:bodyPr>
          <a:lstStyle/>
          <a:p>
            <a:pPr marL="0" indent="0" algn="just"/>
            <a:r>
              <a:rPr lang="fr-FR" sz="2000" dirty="0" smtClean="0"/>
              <a:t>Objectif : </a:t>
            </a:r>
            <a:r>
              <a:rPr lang="fr-FR" sz="2000" b="0" dirty="0" smtClean="0">
                <a:solidFill>
                  <a:srgbClr val="000000"/>
                </a:solidFill>
              </a:rPr>
              <a:t>Trouver un processus de Markov effectif équivalent au processus conditionné dans la limite des temps longs.</a:t>
            </a:r>
            <a:endParaRPr lang="fr-FR" b="0" dirty="0" smtClean="0">
              <a:solidFill>
                <a:srgbClr val="000000"/>
              </a:solidFill>
            </a:endParaRPr>
          </a:p>
        </p:txBody>
      </p:sp>
      <p:pic>
        <p:nvPicPr>
          <p:cNvPr id="8" name="Picture 2" descr="D:\Docs\Work\Agreg_de_la_mort\Dossier_didactique\Oral\images_mepd\traj_obs.png"/>
          <p:cNvPicPr>
            <a:picLocks noChangeAspect="1" noChangeArrowheads="1"/>
          </p:cNvPicPr>
          <p:nvPr/>
        </p:nvPicPr>
        <p:blipFill>
          <a:blip r:embed="rId3" cstate="print"/>
          <a:srcRect/>
          <a:stretch>
            <a:fillRect/>
          </a:stretch>
        </p:blipFill>
        <p:spPr bwMode="auto">
          <a:xfrm>
            <a:off x="2267744" y="2662629"/>
            <a:ext cx="2451404" cy="1342435"/>
          </a:xfrm>
          <a:prstGeom prst="rect">
            <a:avLst/>
          </a:prstGeom>
          <a:noFill/>
        </p:spPr>
      </p:pic>
      <p:pic>
        <p:nvPicPr>
          <p:cNvPr id="4101" name="Picture 5" descr="C:\Users\LENOVO\Desktop\images_mepd\nouvoK.png"/>
          <p:cNvPicPr>
            <a:picLocks noChangeAspect="1" noChangeArrowheads="1"/>
          </p:cNvPicPr>
          <p:nvPr/>
        </p:nvPicPr>
        <p:blipFill>
          <a:blip r:embed="rId4" cstate="print"/>
          <a:srcRect/>
          <a:stretch>
            <a:fillRect/>
          </a:stretch>
        </p:blipFill>
        <p:spPr bwMode="auto">
          <a:xfrm>
            <a:off x="1187624" y="5556005"/>
            <a:ext cx="576064" cy="609299"/>
          </a:xfrm>
          <a:prstGeom prst="rect">
            <a:avLst/>
          </a:prstGeom>
          <a:noFill/>
        </p:spPr>
      </p:pic>
      <p:cxnSp>
        <p:nvCxnSpPr>
          <p:cNvPr id="18" name="Connecteur droit avec flèche 17"/>
          <p:cNvCxnSpPr/>
          <p:nvPr/>
        </p:nvCxnSpPr>
        <p:spPr>
          <a:xfrm>
            <a:off x="4932040" y="3212976"/>
            <a:ext cx="1224136"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grpSp>
        <p:nvGrpSpPr>
          <p:cNvPr id="29" name="Groupe 28"/>
          <p:cNvGrpSpPr/>
          <p:nvPr/>
        </p:nvGrpSpPr>
        <p:grpSpPr>
          <a:xfrm>
            <a:off x="1259952" y="2636912"/>
            <a:ext cx="864000" cy="1476000"/>
            <a:chOff x="1259952" y="2636912"/>
            <a:chExt cx="947644" cy="1584176"/>
          </a:xfrm>
        </p:grpSpPr>
        <p:pic>
          <p:nvPicPr>
            <p:cNvPr id="4100" name="Picture 4" descr="C:\Users\LENOVO\Desktop\images_mepd\k.png"/>
            <p:cNvPicPr>
              <a:picLocks noChangeAspect="1" noChangeArrowheads="1"/>
            </p:cNvPicPr>
            <p:nvPr/>
          </p:nvPicPr>
          <p:blipFill>
            <a:blip r:embed="rId5" cstate="print"/>
            <a:srcRect/>
            <a:stretch>
              <a:fillRect/>
            </a:stretch>
          </p:blipFill>
          <p:spPr bwMode="auto">
            <a:xfrm>
              <a:off x="1259952" y="2996952"/>
              <a:ext cx="552919" cy="720080"/>
            </a:xfrm>
            <a:prstGeom prst="rect">
              <a:avLst/>
            </a:prstGeom>
            <a:noFill/>
          </p:spPr>
        </p:pic>
        <p:pic>
          <p:nvPicPr>
            <p:cNvPr id="4104" name="Picture 8"/>
            <p:cNvPicPr>
              <a:picLocks noChangeAspect="1" noChangeArrowheads="1"/>
            </p:cNvPicPr>
            <p:nvPr/>
          </p:nvPicPr>
          <p:blipFill>
            <a:blip r:embed="rId6" cstate="print"/>
            <a:srcRect/>
            <a:stretch>
              <a:fillRect/>
            </a:stretch>
          </p:blipFill>
          <p:spPr bwMode="auto">
            <a:xfrm>
              <a:off x="1835696" y="2636912"/>
              <a:ext cx="371900" cy="1584176"/>
            </a:xfrm>
            <a:prstGeom prst="rect">
              <a:avLst/>
            </a:prstGeom>
            <a:noFill/>
            <a:ln w="9525">
              <a:noFill/>
              <a:miter lim="800000"/>
              <a:headEnd/>
              <a:tailEnd/>
            </a:ln>
            <a:effectLst/>
          </p:spPr>
        </p:pic>
      </p:grpSp>
      <p:pic>
        <p:nvPicPr>
          <p:cNvPr id="22" name="Picture 8"/>
          <p:cNvPicPr>
            <a:picLocks noChangeAspect="1" noChangeArrowheads="1"/>
          </p:cNvPicPr>
          <p:nvPr/>
        </p:nvPicPr>
        <p:blipFill>
          <a:blip r:embed="rId6" cstate="print"/>
          <a:srcRect/>
          <a:stretch>
            <a:fillRect/>
          </a:stretch>
        </p:blipFill>
        <p:spPr bwMode="auto">
          <a:xfrm>
            <a:off x="1763688" y="5085185"/>
            <a:ext cx="360040" cy="1533655"/>
          </a:xfrm>
          <a:prstGeom prst="rect">
            <a:avLst/>
          </a:prstGeom>
          <a:noFill/>
          <a:ln w="9525">
            <a:noFill/>
            <a:miter lim="800000"/>
            <a:headEnd/>
            <a:tailEnd/>
          </a:ln>
          <a:effectLst/>
        </p:spPr>
      </p:pic>
      <p:pic>
        <p:nvPicPr>
          <p:cNvPr id="4109" name="Picture 13"/>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3563888" y="4077072"/>
            <a:ext cx="2232248" cy="692280"/>
          </a:xfrm>
          <a:prstGeom prst="rect">
            <a:avLst/>
          </a:prstGeom>
          <a:noFill/>
          <a:ln w="9525">
            <a:noFill/>
            <a:miter lim="800000"/>
            <a:headEnd/>
            <a:tailEnd/>
          </a:ln>
          <a:effectLst/>
        </p:spPr>
      </p:pic>
      <p:pic>
        <p:nvPicPr>
          <p:cNvPr id="4110" name="Picture 14"/>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5940154" y="4149080"/>
            <a:ext cx="2229247" cy="665635"/>
          </a:xfrm>
          <a:prstGeom prst="rect">
            <a:avLst/>
          </a:prstGeom>
          <a:noFill/>
          <a:ln w="9525">
            <a:noFill/>
            <a:miter lim="800000"/>
            <a:headEnd/>
            <a:tailEnd/>
          </a:ln>
          <a:effectLst/>
        </p:spPr>
      </p:pic>
      <p:cxnSp>
        <p:nvCxnSpPr>
          <p:cNvPr id="34" name="Connecteur droit avec flèche 33"/>
          <p:cNvCxnSpPr/>
          <p:nvPr/>
        </p:nvCxnSpPr>
        <p:spPr>
          <a:xfrm>
            <a:off x="4860032" y="5877272"/>
            <a:ext cx="1224136"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pic>
        <p:nvPicPr>
          <p:cNvPr id="3075" name="Picture 3"/>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6369124" y="3028950"/>
            <a:ext cx="2019300" cy="400050"/>
          </a:xfrm>
          <a:prstGeom prst="rect">
            <a:avLst/>
          </a:prstGeom>
          <a:noFill/>
          <a:ln w="9525">
            <a:noFill/>
            <a:miter lim="800000"/>
            <a:headEnd/>
            <a:tailEnd/>
          </a:ln>
          <a:effectLst/>
        </p:spPr>
      </p:pic>
      <p:pic>
        <p:nvPicPr>
          <p:cNvPr id="3076" name="Picture 4"/>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6228184" y="5733256"/>
            <a:ext cx="1809750" cy="400050"/>
          </a:xfrm>
          <a:prstGeom prst="rect">
            <a:avLst/>
          </a:prstGeom>
          <a:noFill/>
          <a:ln w="9525">
            <a:noFill/>
            <a:miter lim="800000"/>
            <a:headEnd/>
            <a:tailEnd/>
          </a:ln>
          <a:effectLst/>
        </p:spPr>
      </p:pic>
      <p:pic>
        <p:nvPicPr>
          <p:cNvPr id="5122" name="Picture 2"/>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2267744" y="5229200"/>
            <a:ext cx="2361723" cy="129614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7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0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1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7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Résolution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21</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457200" y="1600200"/>
            <a:ext cx="7931224" cy="1684784"/>
          </a:xfrm>
        </p:spPr>
        <p:txBody>
          <a:bodyPr>
            <a:normAutofit/>
          </a:bodyPr>
          <a:lstStyle/>
          <a:p>
            <a:r>
              <a:rPr lang="fr-FR" b="0" u="sng" dirty="0" smtClean="0">
                <a:solidFill>
                  <a:srgbClr val="000000"/>
                </a:solidFill>
              </a:rPr>
              <a:t>Ce problème a été résolu pour :</a:t>
            </a:r>
          </a:p>
          <a:p>
            <a:pPr marL="179388" indent="-179388">
              <a:buFont typeface="Arial" pitchFamily="34" charset="0"/>
              <a:buChar char="•"/>
            </a:pPr>
            <a:r>
              <a:rPr lang="fr-FR" sz="2000" b="0" dirty="0" smtClean="0">
                <a:solidFill>
                  <a:srgbClr val="000000"/>
                </a:solidFill>
              </a:rPr>
              <a:t> Des processus de Markov impliquant des taux de transition indépendant du temps.</a:t>
            </a:r>
          </a:p>
          <a:p>
            <a:pPr marL="179388" indent="-179388">
              <a:buFont typeface="Arial" pitchFamily="34" charset="0"/>
              <a:buChar char="•"/>
            </a:pPr>
            <a:r>
              <a:rPr lang="fr-FR" sz="2000" b="0" dirty="0" smtClean="0">
                <a:solidFill>
                  <a:srgbClr val="000000"/>
                </a:solidFill>
              </a:rPr>
              <a:t> Des observables mettant en jeu des fonctions indépendantes du temps.</a:t>
            </a:r>
            <a:endParaRPr lang="fr-FR" sz="2000" b="0" dirty="0">
              <a:solidFill>
                <a:srgbClr val="000000"/>
              </a:solidFill>
            </a:endParaRPr>
          </a:p>
        </p:txBody>
      </p:sp>
      <p:sp>
        <p:nvSpPr>
          <p:cNvPr id="7" name="Titre 1"/>
          <p:cNvSpPr txBox="1">
            <a:spLocks/>
          </p:cNvSpPr>
          <p:nvPr/>
        </p:nvSpPr>
        <p:spPr>
          <a:xfrm>
            <a:off x="467544" y="3429001"/>
            <a:ext cx="8219256" cy="652932"/>
          </a:xfrm>
          <a:prstGeom prst="rect">
            <a:avLst/>
          </a:prstGeom>
        </p:spPr>
        <p:txBody>
          <a:bodyPr vert="horz" anchor="b">
            <a:normAutofit/>
          </a:bodyPr>
          <a:lstStyle/>
          <a:p>
            <a:pPr marL="571500" marR="0" lvl="0" indent="-571500" algn="l" defTabSz="914400" rtl="0" eaLnBrk="1" fontAlgn="auto" latinLnBrk="0" hangingPunct="1">
              <a:lnSpc>
                <a:spcPct val="100000"/>
              </a:lnSpc>
              <a:spcBef>
                <a:spcPct val="0"/>
              </a:spcBef>
              <a:spcAft>
                <a:spcPts val="0"/>
              </a:spcAft>
              <a:buClrTx/>
              <a:buSzTx/>
              <a:buFontTx/>
              <a:buNone/>
              <a:tabLst/>
              <a:defRPr/>
            </a:pPr>
            <a:r>
              <a:rPr kumimoji="0" lang="fr-FR" sz="3000" b="1" i="0" u="none" strike="noStrike" kern="1200" cap="small" spc="0" normalizeH="0" baseline="0" noProof="0" dirty="0" smtClean="0">
                <a:ln>
                  <a:noFill/>
                </a:ln>
                <a:solidFill>
                  <a:schemeClr val="tx2"/>
                </a:solidFill>
                <a:effectLst/>
                <a:uLnTx/>
                <a:uFillTx/>
                <a:latin typeface="+mj-lt"/>
                <a:ea typeface="+mj-ea"/>
                <a:cs typeface="+mj-cs"/>
              </a:rPr>
              <a:t>Contribution</a:t>
            </a:r>
            <a:r>
              <a:rPr kumimoji="0" lang="fr-FR" sz="3000" b="1" i="0" u="none" strike="noStrike" kern="1200" cap="small" spc="0" normalizeH="0" noProof="0" dirty="0" smtClean="0">
                <a:ln>
                  <a:noFill/>
                </a:ln>
                <a:solidFill>
                  <a:schemeClr val="tx2"/>
                </a:solidFill>
                <a:effectLst/>
                <a:uLnTx/>
                <a:uFillTx/>
                <a:latin typeface="+mj-lt"/>
                <a:ea typeface="+mj-ea"/>
                <a:cs typeface="+mj-cs"/>
              </a:rPr>
              <a:t> personnelle </a:t>
            </a:r>
            <a:endParaRPr kumimoji="0" lang="fr-FR" sz="3000" b="1" i="0" u="none" strike="noStrike" kern="1200" cap="small" spc="0" normalizeH="0" baseline="0" noProof="0" dirty="0">
              <a:ln>
                <a:noFill/>
              </a:ln>
              <a:solidFill>
                <a:schemeClr val="tx2"/>
              </a:solidFill>
              <a:effectLst/>
              <a:uLnTx/>
              <a:uFillTx/>
              <a:latin typeface="+mj-lt"/>
              <a:ea typeface="+mj-ea"/>
              <a:cs typeface="+mj-cs"/>
            </a:endParaRPr>
          </a:p>
        </p:txBody>
      </p:sp>
      <p:sp>
        <p:nvSpPr>
          <p:cNvPr id="8" name="Espace réservé du contenu 7"/>
          <p:cNvSpPr txBox="1">
            <a:spLocks/>
          </p:cNvSpPr>
          <p:nvPr/>
        </p:nvSpPr>
        <p:spPr>
          <a:xfrm>
            <a:off x="467544" y="4149080"/>
            <a:ext cx="7931224" cy="1684784"/>
          </a:xfrm>
          <a:prstGeom prst="rect">
            <a:avLst/>
          </a:prstGeom>
        </p:spPr>
        <p:txBody>
          <a:bodyPr vert="horz">
            <a:normAutofit/>
          </a:bodyPr>
          <a:lstStyle/>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r>
              <a:rPr kumimoji="0" lang="fr-FR" sz="2400" b="0" i="0" u="sng" strike="noStrike" kern="1200" cap="none" spc="0" normalizeH="0" baseline="0" noProof="0" dirty="0" smtClean="0">
                <a:ln>
                  <a:noFill/>
                </a:ln>
                <a:solidFill>
                  <a:srgbClr val="000000"/>
                </a:solidFill>
                <a:effectLst/>
                <a:uLnTx/>
                <a:uFillTx/>
                <a:latin typeface="+mn-lt"/>
                <a:ea typeface="+mn-ea"/>
                <a:cs typeface="+mn-cs"/>
              </a:rPr>
              <a:t>Résolution pour</a:t>
            </a:r>
            <a:r>
              <a:rPr kumimoji="0" lang="fr-FR" sz="2400" b="0" i="0" u="sng" strike="noStrike" kern="1200" cap="none" spc="0" normalizeH="0" noProof="0" dirty="0" smtClean="0">
                <a:ln>
                  <a:noFill/>
                </a:ln>
                <a:solidFill>
                  <a:srgbClr val="000000"/>
                </a:solidFill>
                <a:effectLst/>
                <a:uLnTx/>
                <a:uFillTx/>
                <a:latin typeface="+mn-lt"/>
                <a:ea typeface="+mn-ea"/>
                <a:cs typeface="+mn-cs"/>
              </a:rPr>
              <a:t> :</a:t>
            </a:r>
          </a:p>
          <a:p>
            <a:pPr marL="263525" lvl="0" indent="-263525">
              <a:spcBef>
                <a:spcPts val="600"/>
              </a:spcBef>
              <a:buClr>
                <a:schemeClr val="accent1"/>
              </a:buClr>
              <a:buSzPct val="70000"/>
              <a:buFont typeface="Arial" pitchFamily="34" charset="0"/>
              <a:buChar char="•"/>
            </a:pPr>
            <a:r>
              <a:rPr kumimoji="0" lang="fr-FR" sz="2000" b="0" i="0" strike="noStrike" kern="1200" cap="none" spc="0" normalizeH="0" noProof="0" dirty="0" smtClean="0">
                <a:ln>
                  <a:noFill/>
                </a:ln>
                <a:solidFill>
                  <a:srgbClr val="000000"/>
                </a:solidFill>
                <a:effectLst/>
                <a:uLnTx/>
                <a:uFillTx/>
                <a:latin typeface="+mn-lt"/>
                <a:ea typeface="+mn-ea"/>
                <a:cs typeface="+mn-cs"/>
              </a:rPr>
              <a:t>Des</a:t>
            </a:r>
            <a:r>
              <a:rPr lang="fr-FR" sz="2000" dirty="0" smtClean="0">
                <a:solidFill>
                  <a:srgbClr val="000000"/>
                </a:solidFill>
              </a:rPr>
              <a:t> processus de Markov impliquant des taux de transition périodiques.</a:t>
            </a:r>
          </a:p>
          <a:p>
            <a:pPr marL="263525" lvl="0" indent="-263525">
              <a:spcBef>
                <a:spcPts val="600"/>
              </a:spcBef>
              <a:buClr>
                <a:schemeClr val="accent1"/>
              </a:buClr>
              <a:buSzPct val="70000"/>
              <a:buFont typeface="Arial" pitchFamily="34" charset="0"/>
              <a:buChar char="•"/>
            </a:pPr>
            <a:r>
              <a:rPr lang="fr-FR" sz="2000" dirty="0" smtClean="0">
                <a:solidFill>
                  <a:srgbClr val="000000"/>
                </a:solidFill>
              </a:rPr>
              <a:t>Des observables mettant en jeu des fonctions périodiques.</a:t>
            </a:r>
            <a:endParaRPr kumimoji="0" lang="fr-FR" sz="2000" b="0" i="0" strike="noStrike" kern="1200" cap="none" spc="0" normalizeH="0" noProof="0" dirty="0" smtClean="0">
              <a:ln>
                <a:noFill/>
              </a:ln>
              <a:solidFill>
                <a:srgbClr val="000000"/>
              </a:solidFill>
              <a:effectLst/>
              <a:uLnTx/>
              <a:uFillTx/>
              <a:latin typeface="+mn-lt"/>
              <a:ea typeface="+mn-ea"/>
              <a:cs typeface="+mn-cs"/>
            </a:endParaRPr>
          </a:p>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endParaRPr kumimoji="0" lang="fr-FR" sz="2400" b="0" i="0" strike="noStrike" kern="1200" cap="none" spc="0" normalizeH="0" noProof="0" dirty="0" smtClean="0">
              <a:ln>
                <a:noFill/>
              </a:ln>
              <a:solidFill>
                <a:srgbClr val="000000"/>
              </a:solidFill>
              <a:effectLst/>
              <a:uLnTx/>
              <a:uFillTx/>
              <a:latin typeface="+mn-lt"/>
              <a:ea typeface="+mn-ea"/>
              <a:cs typeface="+mn-cs"/>
            </a:endParaRPr>
          </a:p>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endParaRPr kumimoji="0" lang="fr-FR" sz="2000" b="0"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Application au chat</a:t>
            </a:r>
            <a:endParaRPr lang="fr-FR" dirty="0"/>
          </a:p>
        </p:txBody>
      </p:sp>
      <p:sp>
        <p:nvSpPr>
          <p:cNvPr id="4" name="Espace réservé du numéro de diapositive 3"/>
          <p:cNvSpPr>
            <a:spLocks noGrp="1"/>
          </p:cNvSpPr>
          <p:nvPr>
            <p:ph type="sldNum" sz="quarter" idx="15"/>
          </p:nvPr>
        </p:nvSpPr>
        <p:spPr>
          <a:xfrm>
            <a:off x="8138864" y="5716104"/>
            <a:ext cx="609600" cy="521208"/>
          </a:xfrm>
        </p:spPr>
        <p:txBody>
          <a:bodyPr/>
          <a:lstStyle/>
          <a:p>
            <a:fld id="{CF4668DC-857F-487D-BFFA-8C0CA5037977}" type="slidenum">
              <a:rPr lang="fr-BE" smtClean="0"/>
              <a:pPr/>
              <a:t>22</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179512" y="1916832"/>
            <a:ext cx="3456384" cy="504056"/>
          </a:xfrm>
        </p:spPr>
        <p:txBody>
          <a:bodyPr>
            <a:normAutofit/>
          </a:bodyPr>
          <a:lstStyle/>
          <a:p>
            <a:r>
              <a:rPr lang="fr-FR" sz="2000" dirty="0" smtClean="0"/>
              <a:t>Taux de transition périodique</a:t>
            </a:r>
            <a:endParaRPr lang="fr-FR" sz="2000" dirty="0"/>
          </a:p>
        </p:txBody>
      </p:sp>
      <p:pic>
        <p:nvPicPr>
          <p:cNvPr id="7" name="Picture 4" descr="D:\Docs\Work\Agreg_de_la_mort\Dossier_didactique\Courbes\fig_transition_chat.png"/>
          <p:cNvPicPr>
            <a:picLocks noChangeAspect="1" noChangeArrowheads="1"/>
          </p:cNvPicPr>
          <p:nvPr/>
        </p:nvPicPr>
        <p:blipFill>
          <a:blip r:embed="rId3" cstate="print"/>
          <a:srcRect/>
          <a:stretch>
            <a:fillRect/>
          </a:stretch>
        </p:blipFill>
        <p:spPr bwMode="auto">
          <a:xfrm>
            <a:off x="467544" y="2467117"/>
            <a:ext cx="2808311" cy="961883"/>
          </a:xfrm>
          <a:prstGeom prst="rect">
            <a:avLst/>
          </a:prstGeom>
          <a:noFill/>
        </p:spPr>
      </p:pic>
      <p:pic>
        <p:nvPicPr>
          <p:cNvPr id="5122" name="Picture 2" descr="D:\Docs\Work\Agreg_de_la_mort\Dossier_didactique\Courbes\Model.png"/>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95536" y="3501008"/>
            <a:ext cx="2977563" cy="1777415"/>
          </a:xfrm>
          <a:prstGeom prst="rect">
            <a:avLst/>
          </a:prstGeom>
          <a:noFill/>
        </p:spPr>
      </p:pic>
      <p:cxnSp>
        <p:nvCxnSpPr>
          <p:cNvPr id="11" name="Connecteur droit 10"/>
          <p:cNvCxnSpPr/>
          <p:nvPr/>
        </p:nvCxnSpPr>
        <p:spPr>
          <a:xfrm>
            <a:off x="3898528" y="1844824"/>
            <a:ext cx="0" cy="4752528"/>
          </a:xfrm>
          <a:prstGeom prst="line">
            <a:avLst/>
          </a:prstGeom>
        </p:spPr>
        <p:style>
          <a:lnRef idx="1">
            <a:schemeClr val="accent1"/>
          </a:lnRef>
          <a:fillRef idx="0">
            <a:schemeClr val="accent1"/>
          </a:fillRef>
          <a:effectRef idx="0">
            <a:schemeClr val="accent1"/>
          </a:effectRef>
          <a:fontRef idx="minor">
            <a:schemeClr val="tx1"/>
          </a:fontRef>
        </p:style>
      </p:cxnSp>
      <p:sp>
        <p:nvSpPr>
          <p:cNvPr id="13" name="Espace réservé du contenu 7"/>
          <p:cNvSpPr txBox="1">
            <a:spLocks/>
          </p:cNvSpPr>
          <p:nvPr/>
        </p:nvSpPr>
        <p:spPr>
          <a:xfrm>
            <a:off x="4211960" y="1772816"/>
            <a:ext cx="3456384" cy="504056"/>
          </a:xfrm>
          <a:prstGeom prst="rect">
            <a:avLst/>
          </a:prstGeom>
        </p:spPr>
        <p:txBody>
          <a:bodyPr vert="horz">
            <a:normAutofit/>
          </a:bodyPr>
          <a:lstStyle/>
          <a:p>
            <a:pPr marL="457200" marR="0" lvl="0" indent="-457200" algn="l" defTabSz="914400" rtl="0" eaLnBrk="1" fontAlgn="auto" latinLnBrk="0" hangingPunct="1">
              <a:lnSpc>
                <a:spcPct val="100000"/>
              </a:lnSpc>
              <a:spcBef>
                <a:spcPts val="600"/>
              </a:spcBef>
              <a:spcAft>
                <a:spcPts val="0"/>
              </a:spcAft>
              <a:buClr>
                <a:schemeClr val="accent1"/>
              </a:buClr>
              <a:buSzPct val="70000"/>
              <a:buFont typeface="+mj-lt"/>
              <a:buNone/>
              <a:tabLst/>
              <a:defRPr/>
            </a:pPr>
            <a:r>
              <a:rPr kumimoji="0" lang="fr-FR" sz="2000" b="1" i="0" u="none" strike="noStrike" kern="1200" cap="none" spc="0" normalizeH="0" baseline="0" noProof="0" dirty="0" smtClean="0">
                <a:ln>
                  <a:noFill/>
                </a:ln>
                <a:solidFill>
                  <a:srgbClr val="226664"/>
                </a:solidFill>
                <a:effectLst/>
                <a:uLnTx/>
                <a:uFillTx/>
                <a:latin typeface="+mn-lt"/>
                <a:ea typeface="+mn-ea"/>
                <a:cs typeface="+mn-cs"/>
              </a:rPr>
              <a:t>Observable</a:t>
            </a:r>
            <a:endParaRPr kumimoji="0" lang="fr-FR" sz="2000" b="1" i="0" u="none" strike="noStrike" kern="1200" cap="none" spc="0" normalizeH="0" baseline="0" noProof="0" dirty="0">
              <a:ln>
                <a:noFill/>
              </a:ln>
              <a:solidFill>
                <a:srgbClr val="226664"/>
              </a:solidFill>
              <a:effectLst/>
              <a:uLnTx/>
              <a:uFillTx/>
              <a:latin typeface="+mn-lt"/>
              <a:ea typeface="+mn-ea"/>
              <a:cs typeface="+mn-cs"/>
            </a:endParaRPr>
          </a:p>
        </p:txBody>
      </p:sp>
      <p:pic>
        <p:nvPicPr>
          <p:cNvPr id="14"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4170672" y="2355907"/>
            <a:ext cx="4320480" cy="641046"/>
          </a:xfrm>
          <a:prstGeom prst="rect">
            <a:avLst/>
          </a:prstGeom>
          <a:noFill/>
          <a:ln w="9525">
            <a:noFill/>
            <a:miter lim="800000"/>
            <a:headEnd/>
            <a:tailEnd/>
          </a:ln>
          <a:effectLst/>
        </p:spPr>
      </p:pic>
      <p:pic>
        <p:nvPicPr>
          <p:cNvPr id="6148"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3951513" y="4238513"/>
            <a:ext cx="4868959" cy="2358839"/>
          </a:xfrm>
          <a:prstGeom prst="rect">
            <a:avLst/>
          </a:prstGeom>
          <a:noFill/>
          <a:ln w="9525">
            <a:noFill/>
            <a:miter lim="800000"/>
            <a:headEnd/>
            <a:tailEnd/>
          </a:ln>
          <a:effectLst/>
        </p:spPr>
      </p:pic>
      <p:pic>
        <p:nvPicPr>
          <p:cNvPr id="6151" name="Picture 7"/>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4231123" y="3267213"/>
            <a:ext cx="1853045" cy="233795"/>
          </a:xfrm>
          <a:prstGeom prst="rect">
            <a:avLst/>
          </a:prstGeom>
          <a:noFill/>
          <a:ln w="9525">
            <a:noFill/>
            <a:miter lim="800000"/>
            <a:headEnd/>
            <a:tailEnd/>
          </a:ln>
          <a:effectLst/>
        </p:spPr>
      </p:pic>
      <p:pic>
        <p:nvPicPr>
          <p:cNvPr id="6152" name="Picture 8"/>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211960" y="3736948"/>
            <a:ext cx="3264477" cy="199159"/>
          </a:xfrm>
          <a:prstGeom prst="rect">
            <a:avLst/>
          </a:prstGeom>
          <a:noFill/>
          <a:ln w="9525">
            <a:noFill/>
            <a:miter lim="800000"/>
            <a:headEnd/>
            <a:tailEnd/>
          </a:ln>
          <a:effectLst/>
        </p:spPr>
      </p:pic>
      <p:pic>
        <p:nvPicPr>
          <p:cNvPr id="15" name="Picture 2" descr="D:\Docs\Work\Agreg_de_la_mort\Dossier_didactique\Courbes\fig_g_etat_toymodel.png"/>
          <p:cNvPicPr>
            <a:picLocks noChangeAspect="1" noChangeArrowheads="1"/>
          </p:cNvPicPr>
          <p:nvPr/>
        </p:nvPicPr>
        <p:blipFill>
          <a:blip r:embed="rId9" cstate="print"/>
          <a:srcRect/>
          <a:stretch>
            <a:fillRect/>
          </a:stretch>
        </p:blipFill>
        <p:spPr bwMode="auto">
          <a:xfrm>
            <a:off x="88921" y="5445224"/>
            <a:ext cx="3762999" cy="1080120"/>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Conclusion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23</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9" name="Espace réservé du contenu 7"/>
          <p:cNvSpPr>
            <a:spLocks noGrp="1"/>
          </p:cNvSpPr>
          <p:nvPr>
            <p:ph sz="quarter" idx="1"/>
          </p:nvPr>
        </p:nvSpPr>
        <p:spPr>
          <a:xfrm>
            <a:off x="457200" y="1435568"/>
            <a:ext cx="7467600" cy="1057328"/>
          </a:xfrm>
        </p:spPr>
        <p:txBody>
          <a:bodyPr/>
          <a:lstStyle/>
          <a:p>
            <a:pPr algn="ctr"/>
            <a:r>
              <a:rPr lang="fr-FR" dirty="0" smtClean="0"/>
              <a:t>« De la rareté à la typicité : le parcours improbable</a:t>
            </a:r>
          </a:p>
          <a:p>
            <a:pPr algn="ctr"/>
            <a:r>
              <a:rPr lang="fr-FR" dirty="0" smtClean="0"/>
              <a:t>d’une grande déviation »</a:t>
            </a:r>
          </a:p>
          <a:p>
            <a:endParaRPr lang="fr-FR" dirty="0"/>
          </a:p>
        </p:txBody>
      </p:sp>
      <p:sp>
        <p:nvSpPr>
          <p:cNvPr id="7" name="ZoneTexte 6"/>
          <p:cNvSpPr txBox="1"/>
          <p:nvPr/>
        </p:nvSpPr>
        <p:spPr>
          <a:xfrm>
            <a:off x="683568" y="2564904"/>
            <a:ext cx="7344816" cy="1477328"/>
          </a:xfrm>
          <a:prstGeom prst="rect">
            <a:avLst/>
          </a:prstGeom>
          <a:noFill/>
        </p:spPr>
        <p:txBody>
          <a:bodyPr wrap="square" rtlCol="0">
            <a:spAutoFit/>
          </a:bodyPr>
          <a:lstStyle/>
          <a:p>
            <a:pPr indent="266700">
              <a:buFont typeface="Arial" pitchFamily="34" charset="0"/>
              <a:buChar char="•"/>
            </a:pPr>
            <a:r>
              <a:rPr lang="fr-FR" dirty="0" smtClean="0"/>
              <a:t> </a:t>
            </a:r>
            <a:r>
              <a:rPr lang="fr-FR" sz="2000" dirty="0" smtClean="0">
                <a:solidFill>
                  <a:srgbClr val="000000"/>
                </a:solidFill>
              </a:rPr>
              <a:t>La grande déviation d’un processus est la valeur typique d’un autre processus.</a:t>
            </a:r>
          </a:p>
          <a:p>
            <a:pPr indent="266700">
              <a:buFont typeface="Arial" pitchFamily="34" charset="0"/>
              <a:buChar char="•"/>
            </a:pPr>
            <a:endParaRPr lang="fr-FR" sz="900" dirty="0" smtClean="0">
              <a:solidFill>
                <a:srgbClr val="000000"/>
              </a:solidFill>
            </a:endParaRPr>
          </a:p>
          <a:p>
            <a:pPr indent="266700">
              <a:buFont typeface="Arial" pitchFamily="34" charset="0"/>
              <a:buChar char="•"/>
            </a:pPr>
            <a:r>
              <a:rPr lang="fr-FR" sz="2000" dirty="0" smtClean="0">
                <a:solidFill>
                  <a:srgbClr val="000000"/>
                </a:solidFill>
              </a:rPr>
              <a:t>Aspect fondamental: généralisation de concepts d’équilibre : ensembles canonique et microcanonique, équivalence d’ensemble.</a:t>
            </a:r>
            <a:endParaRPr lang="fr-FR" dirty="0"/>
          </a:p>
        </p:txBody>
      </p:sp>
      <p:graphicFrame>
        <p:nvGraphicFramePr>
          <p:cNvPr id="15" name="Tableau 14"/>
          <p:cNvGraphicFramePr>
            <a:graphicFrameLocks noGrp="1"/>
          </p:cNvGraphicFramePr>
          <p:nvPr/>
        </p:nvGraphicFramePr>
        <p:xfrm>
          <a:off x="539552" y="4170784"/>
          <a:ext cx="3744416" cy="64008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Microcanonique:</a:t>
                      </a:r>
                      <a:r>
                        <a:rPr lang="fr-FR" sz="1800" baseline="0" dirty="0" smtClean="0"/>
                        <a:t> contrainte sur l’énergie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6" name="Tableau 15"/>
          <p:cNvGraphicFramePr>
            <a:graphicFrameLocks noGrp="1"/>
          </p:cNvGraphicFramePr>
          <p:nvPr/>
        </p:nvGraphicFramePr>
        <p:xfrm>
          <a:off x="539552" y="4818856"/>
          <a:ext cx="3744416" cy="64008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Canonique: on fixe la</a:t>
                      </a:r>
                      <a:r>
                        <a:rPr lang="fr-FR" sz="1800" baseline="0" dirty="0" smtClean="0"/>
                        <a:t> valeur moyenne de l’énergie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7" name="Tableau 16"/>
          <p:cNvGraphicFramePr>
            <a:graphicFrameLocks noGrp="1"/>
          </p:cNvGraphicFramePr>
          <p:nvPr/>
        </p:nvGraphicFramePr>
        <p:xfrm>
          <a:off x="539552" y="5466928"/>
          <a:ext cx="3744416" cy="91440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Équivalence</a:t>
                      </a:r>
                      <a:r>
                        <a:rPr lang="fr-FR" sz="1800" baseline="0" dirty="0" smtClean="0"/>
                        <a:t> d</a:t>
                      </a:r>
                      <a:r>
                        <a:rPr lang="fr-FR" sz="1800" dirty="0" smtClean="0"/>
                        <a:t>es ensembles canonique</a:t>
                      </a:r>
                      <a:r>
                        <a:rPr lang="fr-FR" sz="1800" baseline="0" dirty="0" smtClean="0"/>
                        <a:t> et microcanonique dans la limite thermodynamique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4" name="Tableau 13"/>
          <p:cNvGraphicFramePr>
            <a:graphicFrameLocks noGrp="1"/>
          </p:cNvGraphicFramePr>
          <p:nvPr/>
        </p:nvGraphicFramePr>
        <p:xfrm>
          <a:off x="4355976" y="4172892"/>
          <a:ext cx="3744416" cy="64008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Processus conditionné:</a:t>
                      </a:r>
                      <a:r>
                        <a:rPr lang="fr-FR" sz="1800" baseline="0" dirty="0" smtClean="0"/>
                        <a:t> contrainte sur l’observable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8" name="Tableau 17"/>
          <p:cNvGraphicFramePr>
            <a:graphicFrameLocks noGrp="1"/>
          </p:cNvGraphicFramePr>
          <p:nvPr/>
        </p:nvGraphicFramePr>
        <p:xfrm>
          <a:off x="4351214" y="4818856"/>
          <a:ext cx="3744416" cy="64008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Processus effectif</a:t>
                      </a:r>
                      <a:r>
                        <a:rPr lang="fr-FR" sz="1800" baseline="0" dirty="0" smtClean="0"/>
                        <a:t> : on fixe la valeur typique de l’observable</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graphicFrame>
        <p:nvGraphicFramePr>
          <p:cNvPr id="19" name="Tableau 18"/>
          <p:cNvGraphicFramePr>
            <a:graphicFrameLocks noGrp="1"/>
          </p:cNvGraphicFramePr>
          <p:nvPr/>
        </p:nvGraphicFramePr>
        <p:xfrm>
          <a:off x="4351214" y="5466928"/>
          <a:ext cx="3744416" cy="914400"/>
        </p:xfrm>
        <a:graphic>
          <a:graphicData uri="http://schemas.openxmlformats.org/drawingml/2006/table">
            <a:tbl>
              <a:tblPr firstRow="1" bandRow="1">
                <a:tableStyleId>{2D5ABB26-0587-4C30-8999-92F81FD0307C}</a:tableStyleId>
              </a:tblPr>
              <a:tblGrid>
                <a:gridCol w="3744416"/>
              </a:tblGrid>
              <a:tr h="504056">
                <a:tc>
                  <a:txBody>
                    <a:bodyPr/>
                    <a:lstStyle/>
                    <a:p>
                      <a:pPr algn="ctr"/>
                      <a:r>
                        <a:rPr lang="fr-FR" sz="1800" dirty="0" smtClean="0"/>
                        <a:t>Equivalence</a:t>
                      </a:r>
                      <a:r>
                        <a:rPr lang="fr-FR" sz="1800" baseline="0" dirty="0" smtClean="0"/>
                        <a:t> des pr</a:t>
                      </a:r>
                      <a:r>
                        <a:rPr lang="fr-FR" sz="1800" dirty="0" smtClean="0"/>
                        <a:t>ocessus conditionné</a:t>
                      </a:r>
                      <a:r>
                        <a:rPr lang="fr-FR" sz="1800" baseline="0" dirty="0" smtClean="0"/>
                        <a:t> et</a:t>
                      </a:r>
                      <a:r>
                        <a:rPr lang="fr-FR" sz="1800" dirty="0" smtClean="0"/>
                        <a:t> effectif</a:t>
                      </a:r>
                      <a:r>
                        <a:rPr lang="fr-FR" sz="1800" baseline="0" dirty="0" smtClean="0"/>
                        <a:t> dans la limite de temps long</a:t>
                      </a:r>
                      <a:endParaRPr lang="fr-FR"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0000"/>
                        <a:lumOff val="8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
          </p:nvPr>
        </p:nvSpPr>
        <p:spPr>
          <a:xfrm>
            <a:off x="1331640" y="2636912"/>
            <a:ext cx="6336704" cy="1656184"/>
          </a:xfrm>
        </p:spPr>
        <p:txBody>
          <a:bodyPr>
            <a:normAutofit lnSpcReduction="10000"/>
          </a:bodyPr>
          <a:lstStyle/>
          <a:p>
            <a:pPr marL="400050" indent="-400050"/>
            <a:r>
              <a:rPr lang="fr-FR" sz="3200" dirty="0" smtClean="0"/>
              <a:t>II. </a:t>
            </a:r>
          </a:p>
          <a:p>
            <a:pPr marL="400050" indent="-400050"/>
            <a:r>
              <a:rPr lang="fr-FR" sz="3200" dirty="0" smtClean="0"/>
              <a:t>2.   Mise en perspective didactique de mes travaux de recherche</a:t>
            </a:r>
            <a:endParaRPr lang="fr-BE" sz="3200" dirty="0" smtClean="0"/>
          </a:p>
        </p:txBody>
      </p:sp>
      <p:sp>
        <p:nvSpPr>
          <p:cNvPr id="4" name="Espace réservé du numéro de diapositive 3"/>
          <p:cNvSpPr>
            <a:spLocks noGrp="1"/>
          </p:cNvSpPr>
          <p:nvPr>
            <p:ph type="sldNum" sz="quarter" idx="11"/>
          </p:nvPr>
        </p:nvSpPr>
        <p:spPr>
          <a:xfrm>
            <a:off x="8138864" y="5733257"/>
            <a:ext cx="609600" cy="520700"/>
          </a:xfrm>
        </p:spPr>
        <p:txBody>
          <a:bodyPr/>
          <a:lstStyle/>
          <a:p>
            <a:fld id="{CF4668DC-857F-487D-BFFA-8C0CA5037977}" type="slidenum">
              <a:rPr lang="fr-BE" smtClean="0"/>
              <a:pPr/>
              <a:t>24</a:t>
            </a:fld>
            <a:endParaRPr lang="fr-BE"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3" name="Espace réservé du contenu 2"/>
          <p:cNvSpPr>
            <a:spLocks noGrp="1"/>
          </p:cNvSpPr>
          <p:nvPr>
            <p:ph sz="quarter" idx="1"/>
          </p:nvPr>
        </p:nvSpPr>
        <p:spPr>
          <a:xfrm>
            <a:off x="323528" y="1600200"/>
            <a:ext cx="8424936" cy="4873752"/>
          </a:xfrm>
        </p:spPr>
        <p:txBody>
          <a:bodyPr>
            <a:normAutofit/>
          </a:bodyPr>
          <a:lstStyle/>
          <a:p>
            <a:pPr marL="355600" indent="-355600">
              <a:buClr>
                <a:srgbClr val="226664"/>
              </a:buClr>
              <a:buSzPct val="100000"/>
              <a:buFont typeface="Arial" pitchFamily="34" charset="0"/>
              <a:buChar char="•"/>
            </a:pPr>
            <a:r>
              <a:rPr lang="fr-FR" sz="2000" dirty="0" smtClean="0"/>
              <a:t>Exemple d’activité : premier principe de la thermodynamique</a:t>
            </a:r>
          </a:p>
          <a:p>
            <a:pPr marL="355600" indent="-355600">
              <a:buClr>
                <a:srgbClr val="226664"/>
              </a:buClr>
              <a:buSzPct val="100000"/>
            </a:pPr>
            <a:endParaRPr lang="fr-FR" sz="2000" dirty="0" smtClean="0"/>
          </a:p>
          <a:p>
            <a:pPr marL="627063" lvl="1" indent="-355600">
              <a:buClr>
                <a:srgbClr val="CC0099"/>
              </a:buClr>
              <a:buFont typeface="Wingdings" pitchFamily="2" charset="2"/>
              <a:buChar char="w"/>
            </a:pPr>
            <a:r>
              <a:rPr lang="fr-FR" sz="1700" b="1" dirty="0" smtClean="0">
                <a:solidFill>
                  <a:srgbClr val="CC0099"/>
                </a:solidFill>
              </a:rPr>
              <a:t>Niveau : </a:t>
            </a:r>
            <a:r>
              <a:rPr lang="fr-FR" sz="1700" dirty="0" err="1" smtClean="0">
                <a:solidFill>
                  <a:srgbClr val="000000"/>
                </a:solidFill>
              </a:rPr>
              <a:t>Tle</a:t>
            </a:r>
            <a:r>
              <a:rPr lang="fr-FR" sz="1700" dirty="0" smtClean="0">
                <a:solidFill>
                  <a:srgbClr val="000000"/>
                </a:solidFill>
              </a:rPr>
              <a:t> générale – Spécialité de physique-chimie</a:t>
            </a:r>
          </a:p>
          <a:p>
            <a:pPr marL="627063" lvl="1" indent="-355600">
              <a:buClr>
                <a:srgbClr val="CC0099"/>
              </a:buClr>
              <a:buNone/>
            </a:pPr>
            <a:endParaRPr lang="fr-FR" sz="1700" dirty="0" smtClean="0">
              <a:solidFill>
                <a:srgbClr val="000000"/>
              </a:solidFill>
            </a:endParaRPr>
          </a:p>
          <a:p>
            <a:pPr marL="627063" lvl="1" indent="-355600">
              <a:buClr>
                <a:srgbClr val="CC0099"/>
              </a:buClr>
              <a:buFont typeface="Wingdings" pitchFamily="2" charset="2"/>
              <a:buChar char="w"/>
            </a:pPr>
            <a:r>
              <a:rPr lang="fr-FR" sz="1700" b="1" dirty="0" smtClean="0">
                <a:solidFill>
                  <a:srgbClr val="CC0099"/>
                </a:solidFill>
              </a:rPr>
              <a:t>Chapitre :</a:t>
            </a:r>
            <a:r>
              <a:rPr lang="fr-FR" sz="1700" dirty="0" smtClean="0">
                <a:solidFill>
                  <a:srgbClr val="000000"/>
                </a:solidFill>
              </a:rPr>
              <a:t> L’énergie : conversions et transferts</a:t>
            </a:r>
          </a:p>
          <a:p>
            <a:pPr marL="627063" lvl="1" indent="-355600">
              <a:buClr>
                <a:srgbClr val="CC0099"/>
              </a:buClr>
              <a:buNone/>
            </a:pPr>
            <a:endParaRPr lang="fr-FR" sz="1700" dirty="0" smtClean="0">
              <a:solidFill>
                <a:srgbClr val="000000"/>
              </a:solidFill>
            </a:endParaRPr>
          </a:p>
          <a:p>
            <a:pPr marL="627063" lvl="1" indent="-355600">
              <a:buClr>
                <a:srgbClr val="CC0099"/>
              </a:buClr>
              <a:buFont typeface="Wingdings" pitchFamily="2" charset="2"/>
              <a:buChar char="w"/>
            </a:pPr>
            <a:r>
              <a:rPr lang="fr-FR" sz="1700" b="1" dirty="0" smtClean="0">
                <a:solidFill>
                  <a:srgbClr val="CC0099"/>
                </a:solidFill>
              </a:rPr>
              <a:t>Partie : </a:t>
            </a:r>
            <a:r>
              <a:rPr lang="fr-FR" sz="1700" dirty="0" smtClean="0">
                <a:solidFill>
                  <a:srgbClr val="000000"/>
                </a:solidFill>
              </a:rPr>
              <a:t>Effectuer des bilans d’énergie sur un système : le premier principe de la thermodynamique</a:t>
            </a:r>
          </a:p>
          <a:p>
            <a:pPr marL="627063" lvl="1" indent="-355600">
              <a:buClr>
                <a:srgbClr val="CC0099"/>
              </a:buClr>
              <a:buNone/>
            </a:pPr>
            <a:endParaRPr lang="fr-FR" sz="1700" dirty="0" smtClean="0">
              <a:solidFill>
                <a:srgbClr val="000000"/>
              </a:solidFill>
            </a:endParaRPr>
          </a:p>
          <a:p>
            <a:pPr marL="627063" lvl="1" indent="-355600">
              <a:buClr>
                <a:srgbClr val="CC0099"/>
              </a:buClr>
              <a:buFont typeface="Wingdings" pitchFamily="2" charset="2"/>
              <a:buChar char="w"/>
            </a:pPr>
            <a:r>
              <a:rPr lang="fr-FR" sz="1700" b="1" dirty="0" smtClean="0">
                <a:solidFill>
                  <a:srgbClr val="CC0099"/>
                </a:solidFill>
              </a:rPr>
              <a:t>Format :</a:t>
            </a:r>
            <a:r>
              <a:rPr lang="fr-FR" sz="1700" dirty="0" smtClean="0">
                <a:solidFill>
                  <a:srgbClr val="000000"/>
                </a:solidFill>
              </a:rPr>
              <a:t> Activité interactive en groupe en amont du cours sur le premier principe.</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25</a:t>
            </a:fld>
            <a:endParaRPr lang="fr-BE"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26</a:t>
            </a:fld>
            <a:endParaRPr lang="fr-BE" dirty="0"/>
          </a:p>
        </p:txBody>
      </p:sp>
      <p:sp>
        <p:nvSpPr>
          <p:cNvPr id="5" name="Espace réservé du pied de page 4"/>
          <p:cNvSpPr>
            <a:spLocks noGrp="1"/>
          </p:cNvSpPr>
          <p:nvPr>
            <p:ph type="ftr" sz="quarter" idx="16"/>
          </p:nvPr>
        </p:nvSpPr>
        <p:spPr>
          <a:xfrm>
            <a:off x="179512" y="260648"/>
            <a:ext cx="7992888" cy="365760"/>
          </a:xfrm>
        </p:spPr>
        <p:txBody>
          <a:bodyPr/>
          <a:lstStyle/>
          <a:p>
            <a:pPr marL="400050" indent="-400050">
              <a:buFont typeface="+mj-lt"/>
              <a:buAutoNum type="romanUcPeriod" startAt="2"/>
            </a:pPr>
            <a:r>
              <a:rPr lang="fr-FR" dirty="0" smtClean="0"/>
              <a:t>Mise en perspective didactique de mes travaux de recherche</a:t>
            </a:r>
            <a:endParaRPr lang="fr-BE" dirty="0" smtClean="0"/>
          </a:p>
        </p:txBody>
      </p:sp>
      <p:graphicFrame>
        <p:nvGraphicFramePr>
          <p:cNvPr id="6" name="Tableau 5"/>
          <p:cNvGraphicFramePr>
            <a:graphicFrameLocks noGrp="1"/>
          </p:cNvGraphicFramePr>
          <p:nvPr/>
        </p:nvGraphicFramePr>
        <p:xfrm>
          <a:off x="395536" y="1697704"/>
          <a:ext cx="7776864" cy="4558122"/>
        </p:xfrm>
        <a:graphic>
          <a:graphicData uri="http://schemas.openxmlformats.org/drawingml/2006/table">
            <a:tbl>
              <a:tblPr firstRow="1" bandRow="1">
                <a:tableStyleId>{0E3FDE45-AF77-4B5C-9715-49D594BDF05E}</a:tableStyleId>
              </a:tblPr>
              <a:tblGrid>
                <a:gridCol w="3816424"/>
                <a:gridCol w="3960440"/>
              </a:tblGrid>
              <a:tr h="1134767">
                <a:tc>
                  <a:txBody>
                    <a:bodyPr/>
                    <a:lstStyle/>
                    <a:p>
                      <a:pPr marL="342900" indent="-342900" algn="l">
                        <a:buFont typeface="+mj-lt"/>
                        <a:buNone/>
                      </a:pPr>
                      <a:r>
                        <a:rPr lang="fr-FR" sz="1600" b="1" dirty="0" smtClean="0">
                          <a:solidFill>
                            <a:srgbClr val="000000"/>
                          </a:solidFill>
                        </a:rPr>
                        <a:t>Introduction: </a:t>
                      </a:r>
                      <a:r>
                        <a:rPr lang="fr-FR" sz="1600" b="0" dirty="0" smtClean="0">
                          <a:solidFill>
                            <a:srgbClr val="000000"/>
                          </a:solidFill>
                        </a:rPr>
                        <a:t>Animation </a:t>
                      </a:r>
                      <a:r>
                        <a:rPr lang="fr-FR" sz="1100" b="0" dirty="0" smtClean="0">
                          <a:solidFill>
                            <a:srgbClr val="000000"/>
                          </a:solidFill>
                          <a:hlinkClick r:id="rId2"/>
                        </a:rPr>
                        <a:t>https://phet.colorado.edu/sims/html/energy-forms-and-changes/latest/energy-forms-and-changes_en.html</a:t>
                      </a:r>
                      <a:endParaRPr lang="fr-FR" sz="1600" b="0" dirty="0" smtClean="0">
                        <a:solidFill>
                          <a:srgbClr val="000000"/>
                        </a:solidFill>
                      </a:endParaRPr>
                    </a:p>
                    <a:p>
                      <a:pPr marL="342900" indent="-342900" algn="l">
                        <a:buFont typeface="+mj-lt"/>
                        <a:buNone/>
                      </a:pPr>
                      <a:endParaRPr lang="fr-FR" sz="1600" b="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2" indent="0" algn="l" defTabSz="914400" rtl="0" eaLnBrk="1" fontAlgn="auto" latinLnBrk="0" hangingPunct="1">
                        <a:lnSpc>
                          <a:spcPct val="100000"/>
                        </a:lnSpc>
                        <a:spcBef>
                          <a:spcPts val="0"/>
                        </a:spcBef>
                        <a:spcAft>
                          <a:spcPts val="0"/>
                        </a:spcAft>
                        <a:buClrTx/>
                        <a:buSzTx/>
                        <a:buFontTx/>
                        <a:buNone/>
                        <a:tabLst/>
                        <a:defRPr/>
                      </a:pPr>
                      <a:r>
                        <a:rPr kumimoji="0" lang="fr-FR" sz="1600" b="0" u="none" strike="noStrike" kern="1200" cap="none" spc="0" normalizeH="0" baseline="0" noProof="0" dirty="0" smtClean="0">
                          <a:ln>
                            <a:noFill/>
                          </a:ln>
                          <a:solidFill>
                            <a:srgbClr val="000000"/>
                          </a:solidFill>
                          <a:effectLst/>
                          <a:uLnTx/>
                          <a:uFillTx/>
                        </a:rPr>
                        <a:t>Amener les élèves à identifier les différentes formes d’énergie ainsi que les conversions d’énergie en jeu.</a:t>
                      </a:r>
                      <a:endParaRPr kumimoji="0" lang="fr-FR" sz="1600" b="0" i="0" u="none" strike="noStrike" kern="1200" cap="none" spc="0" normalizeH="0" baseline="0" noProof="0" dirty="0" smtClean="0">
                        <a:ln>
                          <a:noFill/>
                        </a:ln>
                        <a:solidFill>
                          <a:srgbClr val="000000"/>
                        </a:solidFill>
                        <a:effectLst/>
                        <a:uLnTx/>
                        <a:uFillTx/>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028577">
                <a:tc>
                  <a:txBody>
                    <a:bodyPr/>
                    <a:lstStyle/>
                    <a:p>
                      <a:pPr marL="342900" indent="-342900" algn="l">
                        <a:buNone/>
                      </a:pPr>
                      <a:r>
                        <a:rPr kumimoji="0" lang="fr-FR" sz="1600" b="1" u="none" strike="noStrike" kern="1200" cap="none" spc="0" normalizeH="0" baseline="0" noProof="0" dirty="0" smtClean="0">
                          <a:ln>
                            <a:noFill/>
                          </a:ln>
                          <a:solidFill>
                            <a:srgbClr val="000000"/>
                          </a:solidFill>
                          <a:effectLst/>
                          <a:uLnTx/>
                          <a:uFillTx/>
                        </a:rPr>
                        <a:t>Question :</a:t>
                      </a:r>
                    </a:p>
                    <a:p>
                      <a:pPr marL="0" marR="0" indent="0" algn="l" defTabSz="914400" rtl="0" eaLnBrk="1" fontAlgn="auto" latinLnBrk="0" hangingPunct="1">
                        <a:lnSpc>
                          <a:spcPct val="100000"/>
                        </a:lnSpc>
                        <a:spcBef>
                          <a:spcPts val="0"/>
                        </a:spcBef>
                        <a:spcAft>
                          <a:spcPts val="0"/>
                        </a:spcAft>
                        <a:buClrTx/>
                        <a:buSzTx/>
                        <a:buFontTx/>
                        <a:buNone/>
                        <a:tabLst/>
                        <a:defRPr/>
                      </a:pPr>
                      <a:r>
                        <a:rPr kumimoji="0" lang="fr-FR" sz="1600" b="0" u="none" strike="noStrike" kern="1200" cap="none" spc="0" normalizeH="0" baseline="0" noProof="0" dirty="0" smtClean="0">
                          <a:ln>
                            <a:noFill/>
                          </a:ln>
                          <a:solidFill>
                            <a:srgbClr val="000000"/>
                          </a:solidFill>
                          <a:effectLst/>
                          <a:uLnTx/>
                          <a:uFillTx/>
                        </a:rPr>
                        <a:t>Quels sont les deux modes de transfert d’énergie ? </a:t>
                      </a:r>
                      <a:endParaRPr lang="fr-FR" sz="1600" b="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kumimoji="0" lang="fr-FR" sz="1600" b="0" u="none" strike="noStrike" kern="1200" cap="none" spc="0" normalizeH="0" baseline="0" noProof="0" dirty="0" smtClean="0">
                          <a:ln>
                            <a:noFill/>
                          </a:ln>
                          <a:solidFill>
                            <a:srgbClr val="000000"/>
                          </a:solidFill>
                          <a:effectLst/>
                          <a:uLnTx/>
                          <a:uFillTx/>
                        </a:rPr>
                        <a:t>Discussion entre les élèves pour arriver à une réponse.</a:t>
                      </a:r>
                      <a:endParaRPr lang="fr-FR" sz="1600" b="0" dirty="0">
                        <a:solidFill>
                          <a:srgbClr val="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394778">
                <a:tc>
                  <a:txBody>
                    <a:bodyPr/>
                    <a:lstStyle/>
                    <a:p>
                      <a:pPr marL="342900" indent="-342900" algn="l">
                        <a:buNone/>
                      </a:pPr>
                      <a:r>
                        <a:rPr kumimoji="0" lang="fr-FR" sz="1600" b="1" u="none" strike="noStrike" kern="1200" cap="none" spc="0" normalizeH="0" baseline="0" noProof="0" dirty="0" smtClean="0">
                          <a:ln>
                            <a:noFill/>
                          </a:ln>
                          <a:solidFill>
                            <a:srgbClr val="000000"/>
                          </a:solidFill>
                          <a:effectLst/>
                          <a:uLnTx/>
                          <a:uFillTx/>
                        </a:rPr>
                        <a:t>Manipulation qualitative :</a:t>
                      </a:r>
                    </a:p>
                    <a:p>
                      <a:pPr marL="0" indent="0" algn="l">
                        <a:buNone/>
                      </a:pPr>
                      <a:r>
                        <a:rPr lang="fr-FR" sz="1600" b="0" dirty="0" smtClean="0">
                          <a:solidFill>
                            <a:srgbClr val="000000"/>
                          </a:solidFill>
                        </a:rPr>
                        <a:t>Glaçon que l’on fait tomber, puis que l’on pose  sur une table immobile. </a:t>
                      </a:r>
                    </a:p>
                    <a:p>
                      <a:pPr marL="0" indent="0" algn="l">
                        <a:buNone/>
                      </a:pPr>
                      <a:endParaRPr lang="fr-FR" sz="1600" b="0" dirty="0" smtClean="0">
                        <a:solidFill>
                          <a:srgbClr val="000000"/>
                        </a:solidFill>
                      </a:endParaRPr>
                    </a:p>
                    <a:p>
                      <a:pPr marL="0" indent="0" algn="l">
                        <a:buNone/>
                      </a:pPr>
                      <a:r>
                        <a:rPr lang="fr-FR" sz="1600" b="1" dirty="0" smtClean="0">
                          <a:solidFill>
                            <a:srgbClr val="000000"/>
                          </a:solidFill>
                        </a:rPr>
                        <a:t>Questions:</a:t>
                      </a:r>
                    </a:p>
                    <a:p>
                      <a:pPr marL="0" lvl="2" indent="0" algn="l">
                        <a:buClr>
                          <a:srgbClr val="CC0099"/>
                        </a:buClr>
                        <a:buFont typeface="Arial" pitchFamily="34" charset="0"/>
                        <a:buNone/>
                      </a:pPr>
                      <a:r>
                        <a:rPr lang="fr-FR" sz="1600" b="0" dirty="0" smtClean="0">
                          <a:solidFill>
                            <a:srgbClr val="000000"/>
                          </a:solidFill>
                        </a:rPr>
                        <a:t>-   Quelles sont les énergies mises en jeu (cinétique, potentielle de pesanteur) ?</a:t>
                      </a:r>
                    </a:p>
                    <a:p>
                      <a:pPr marL="11113" lvl="2" indent="-11113" algn="l">
                        <a:buClr>
                          <a:srgbClr val="CC0099"/>
                        </a:buClr>
                        <a:buNone/>
                      </a:pPr>
                      <a:r>
                        <a:rPr lang="fr-FR" sz="1600" b="0" dirty="0" smtClean="0">
                          <a:solidFill>
                            <a:srgbClr val="000000"/>
                          </a:solidFill>
                        </a:rPr>
                        <a:t>	-   Y-a-t-il une énergie lorsque le glaçon est immobile ?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1113" marR="0" lvl="2" indent="-11113" algn="l" defTabSz="914400" rtl="0" eaLnBrk="1" fontAlgn="auto" latinLnBrk="0" hangingPunct="1">
                        <a:lnSpc>
                          <a:spcPct val="100000"/>
                        </a:lnSpc>
                        <a:spcBef>
                          <a:spcPts val="0"/>
                        </a:spcBef>
                        <a:spcAft>
                          <a:spcPts val="0"/>
                        </a:spcAft>
                        <a:buClr>
                          <a:srgbClr val="CC0099"/>
                        </a:buClr>
                        <a:buSzTx/>
                        <a:buFontTx/>
                        <a:buNone/>
                        <a:tabLst/>
                        <a:defRPr/>
                      </a:pPr>
                      <a:r>
                        <a:rPr lang="fr-FR" sz="1600" b="0" dirty="0" smtClean="0">
                          <a:solidFill>
                            <a:srgbClr val="000000"/>
                          </a:solidFill>
                        </a:rPr>
                        <a:t>- Montrer des images/vidéos de différentes situations et demander de classer les énergies en jeu (cinétique/potentielle,</a:t>
                      </a:r>
                      <a:r>
                        <a:rPr lang="fr-FR" sz="1600" b="0" baseline="0" dirty="0" smtClean="0">
                          <a:solidFill>
                            <a:srgbClr val="000000"/>
                          </a:solidFill>
                        </a:rPr>
                        <a:t> </a:t>
                      </a:r>
                      <a:r>
                        <a:rPr lang="fr-FR" sz="1600" b="0" dirty="0" smtClean="0">
                          <a:solidFill>
                            <a:srgbClr val="000000"/>
                          </a:solidFill>
                        </a:rPr>
                        <a:t>microscopique/macroscopique).</a:t>
                      </a:r>
                    </a:p>
                    <a:p>
                      <a:pPr marL="11113" lvl="2" indent="-11113" algn="l">
                        <a:buClr>
                          <a:srgbClr val="CC0099"/>
                        </a:buClr>
                        <a:buNone/>
                      </a:pPr>
                      <a:endParaRPr lang="fr-FR" sz="1600" b="0" dirty="0" smtClean="0">
                        <a:solidFill>
                          <a:srgbClr val="000000"/>
                        </a:solidFill>
                      </a:endParaRPr>
                    </a:p>
                    <a:p>
                      <a:pPr marL="11113" marR="0" lvl="2" indent="-11113" algn="l" defTabSz="914400" rtl="0" eaLnBrk="1" fontAlgn="auto" latinLnBrk="0" hangingPunct="1">
                        <a:lnSpc>
                          <a:spcPct val="100000"/>
                        </a:lnSpc>
                        <a:spcBef>
                          <a:spcPts val="0"/>
                        </a:spcBef>
                        <a:spcAft>
                          <a:spcPts val="0"/>
                        </a:spcAft>
                        <a:buClr>
                          <a:srgbClr val="CC0099"/>
                        </a:buClr>
                        <a:buSzTx/>
                        <a:buFontTx/>
                        <a:buNone/>
                        <a:tabLst/>
                        <a:defRPr/>
                      </a:pPr>
                      <a:r>
                        <a:rPr lang="fr-FR" sz="1600" b="0" dirty="0" smtClean="0">
                          <a:solidFill>
                            <a:srgbClr val="000000"/>
                          </a:solidFill>
                        </a:rPr>
                        <a:t>- Amener les élèves à la notion d’énergie interne.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
          </p:nvPr>
        </p:nvSpPr>
        <p:spPr/>
        <p:txBody>
          <a:bodyPr/>
          <a:lstStyle/>
          <a:p>
            <a:r>
              <a:rPr lang="fr-FR" dirty="0" smtClean="0"/>
              <a:t>III.  Ma mission doctorale</a:t>
            </a:r>
            <a:endParaRPr lang="fr-FR" dirty="0"/>
          </a:p>
        </p:txBody>
      </p:sp>
      <p:sp>
        <p:nvSpPr>
          <p:cNvPr id="4" name="Espace réservé du numéro de diapositive 3"/>
          <p:cNvSpPr>
            <a:spLocks noGrp="1"/>
          </p:cNvSpPr>
          <p:nvPr>
            <p:ph type="sldNum" sz="quarter" idx="11"/>
          </p:nvPr>
        </p:nvSpPr>
        <p:spPr>
          <a:xfrm>
            <a:off x="8138864" y="5733257"/>
            <a:ext cx="609600" cy="520700"/>
          </a:xfrm>
        </p:spPr>
        <p:txBody>
          <a:bodyPr/>
          <a:lstStyle/>
          <a:p>
            <a:fld id="{CF4668DC-857F-487D-BFFA-8C0CA5037977}" type="slidenum">
              <a:rPr lang="fr-BE" smtClean="0"/>
              <a:pPr/>
              <a:t>27</a:t>
            </a:fld>
            <a:endParaRPr lang="fr-BE"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La MISS</a:t>
            </a:r>
            <a:endParaRPr lang="fr-FR" dirty="0"/>
          </a:p>
        </p:txBody>
      </p:sp>
      <p:sp>
        <p:nvSpPr>
          <p:cNvPr id="3" name="Espace réservé du contenu 2"/>
          <p:cNvSpPr>
            <a:spLocks noGrp="1"/>
          </p:cNvSpPr>
          <p:nvPr>
            <p:ph sz="quarter" idx="1"/>
          </p:nvPr>
        </p:nvSpPr>
        <p:spPr>
          <a:xfrm>
            <a:off x="467544" y="1556792"/>
            <a:ext cx="7859216" cy="4873752"/>
          </a:xfrm>
        </p:spPr>
        <p:txBody>
          <a:bodyPr>
            <a:normAutofit/>
          </a:bodyPr>
          <a:lstStyle/>
          <a:p>
            <a:pPr algn="ctr">
              <a:buClr>
                <a:srgbClr val="226664"/>
              </a:buClr>
              <a:buSzPct val="100000"/>
            </a:pPr>
            <a:r>
              <a:rPr lang="fr-FR" dirty="0" smtClean="0">
                <a:solidFill>
                  <a:schemeClr val="accent3"/>
                </a:solidFill>
              </a:rPr>
              <a:t>M</a:t>
            </a:r>
            <a:r>
              <a:rPr lang="fr-FR" b="0" dirty="0" smtClean="0"/>
              <a:t>aison d’</a:t>
            </a:r>
            <a:r>
              <a:rPr lang="fr-FR" dirty="0" smtClean="0">
                <a:solidFill>
                  <a:schemeClr val="accent3"/>
                </a:solidFill>
              </a:rPr>
              <a:t>I</a:t>
            </a:r>
            <a:r>
              <a:rPr lang="fr-FR" b="0" dirty="0" smtClean="0"/>
              <a:t>nitiation et de </a:t>
            </a:r>
            <a:r>
              <a:rPr lang="fr-FR" dirty="0" smtClean="0">
                <a:solidFill>
                  <a:schemeClr val="accent3"/>
                </a:solidFill>
              </a:rPr>
              <a:t>S</a:t>
            </a:r>
            <a:r>
              <a:rPr lang="fr-FR" b="0" dirty="0" smtClean="0"/>
              <a:t>ensibilisation aux </a:t>
            </a:r>
            <a:r>
              <a:rPr lang="fr-FR" dirty="0" smtClean="0">
                <a:solidFill>
                  <a:schemeClr val="accent3"/>
                </a:solidFill>
              </a:rPr>
              <a:t>S</a:t>
            </a:r>
            <a:r>
              <a:rPr lang="fr-FR" b="0" dirty="0" smtClean="0"/>
              <a:t>ciences</a:t>
            </a:r>
          </a:p>
          <a:p>
            <a:pPr>
              <a:buClr>
                <a:srgbClr val="226664"/>
              </a:buClr>
              <a:buSzPct val="100000"/>
            </a:pPr>
            <a:endParaRPr lang="fr-FR" dirty="0" smtClean="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28</a:t>
            </a:fld>
            <a:endParaRPr lang="fr-BE" dirty="0"/>
          </a:p>
        </p:txBody>
      </p:sp>
      <p:sp>
        <p:nvSpPr>
          <p:cNvPr id="5" name="Espace réservé du pied de page 4"/>
          <p:cNvSpPr>
            <a:spLocks noGrp="1"/>
          </p:cNvSpPr>
          <p:nvPr>
            <p:ph type="ftr" sz="quarter" idx="16"/>
          </p:nvPr>
        </p:nvSpPr>
        <p:spPr>
          <a:xfrm>
            <a:off x="179512" y="260648"/>
            <a:ext cx="5400600" cy="365760"/>
          </a:xfrm>
        </p:spPr>
        <p:txBody>
          <a:bodyPr/>
          <a:lstStyle/>
          <a:p>
            <a:pPr marL="400050" indent="-400050">
              <a:buFont typeface="+mj-lt"/>
              <a:buAutoNum type="romanUcPeriod" startAt="3"/>
            </a:pPr>
            <a:r>
              <a:rPr lang="fr-FR" dirty="0" smtClean="0"/>
              <a:t>Présentation de ma mission doctorale</a:t>
            </a:r>
            <a:endParaRPr lang="fr-BE" dirty="0" smtClean="0"/>
          </a:p>
        </p:txBody>
      </p:sp>
      <p:pic>
        <p:nvPicPr>
          <p:cNvPr id="11266" name="Picture 2" descr="miss_001.jpg"/>
          <p:cNvPicPr>
            <a:picLocks noChangeAspect="1" noChangeArrowheads="1"/>
          </p:cNvPicPr>
          <p:nvPr/>
        </p:nvPicPr>
        <p:blipFill>
          <a:blip r:embed="rId2" cstate="print"/>
          <a:srcRect/>
          <a:stretch>
            <a:fillRect/>
          </a:stretch>
        </p:blipFill>
        <p:spPr bwMode="auto">
          <a:xfrm>
            <a:off x="1043607" y="2348880"/>
            <a:ext cx="2880321" cy="2020642"/>
          </a:xfrm>
          <a:prstGeom prst="rect">
            <a:avLst/>
          </a:prstGeom>
          <a:noFill/>
        </p:spPr>
      </p:pic>
      <p:pic>
        <p:nvPicPr>
          <p:cNvPr id="11272" name="Picture 8" descr="[© JMD 2017 ]"/>
          <p:cNvPicPr>
            <a:picLocks noChangeAspect="1" noChangeArrowheads="1"/>
          </p:cNvPicPr>
          <p:nvPr/>
        </p:nvPicPr>
        <p:blipFill>
          <a:blip r:embed="rId3" cstate="print"/>
          <a:srcRect/>
          <a:stretch>
            <a:fillRect/>
          </a:stretch>
        </p:blipFill>
        <p:spPr bwMode="auto">
          <a:xfrm>
            <a:off x="4139952" y="2348880"/>
            <a:ext cx="3039584" cy="2018474"/>
          </a:xfrm>
          <a:prstGeom prst="rect">
            <a:avLst/>
          </a:prstGeom>
          <a:noFill/>
        </p:spPr>
      </p:pic>
      <p:pic>
        <p:nvPicPr>
          <p:cNvPr id="11276" name="Picture 12" descr="http://hebergement.u-psud.fr/miss/miss_dir/wp-content/uploads/2016/05/P_20190201_103037bis.jpg"/>
          <p:cNvPicPr>
            <a:picLocks noChangeAspect="1" noChangeArrowheads="1"/>
          </p:cNvPicPr>
          <p:nvPr/>
        </p:nvPicPr>
        <p:blipFill>
          <a:blip r:embed="rId4" cstate="print"/>
          <a:srcRect/>
          <a:stretch>
            <a:fillRect/>
          </a:stretch>
        </p:blipFill>
        <p:spPr bwMode="auto">
          <a:xfrm>
            <a:off x="3922586" y="4571372"/>
            <a:ext cx="3601742" cy="2025980"/>
          </a:xfrm>
          <a:prstGeom prst="rect">
            <a:avLst/>
          </a:prstGeom>
          <a:noFill/>
        </p:spPr>
      </p:pic>
      <p:pic>
        <p:nvPicPr>
          <p:cNvPr id="11280" name="Picture 16" descr="http://hebergement.u-psud.fr/miss/miss_dir/wp-content/uploads/2016/09/IMGP4886bis.jpg"/>
          <p:cNvPicPr>
            <a:picLocks noChangeAspect="1" noChangeArrowheads="1"/>
          </p:cNvPicPr>
          <p:nvPr/>
        </p:nvPicPr>
        <p:blipFill>
          <a:blip r:embed="rId5" cstate="print"/>
          <a:srcRect/>
          <a:stretch>
            <a:fillRect/>
          </a:stretch>
        </p:blipFill>
        <p:spPr bwMode="auto">
          <a:xfrm>
            <a:off x="755576" y="4581127"/>
            <a:ext cx="3034045" cy="2015149"/>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620688"/>
            <a:ext cx="7467600" cy="652932"/>
          </a:xfrm>
        </p:spPr>
        <p:txBody>
          <a:bodyPr>
            <a:normAutofit fontScale="90000"/>
          </a:bodyPr>
          <a:lstStyle/>
          <a:p>
            <a:r>
              <a:rPr lang="fr-FR" dirty="0" smtClean="0"/>
              <a:t>Exemple d’atelier : couleurs du nano-monde</a:t>
            </a:r>
            <a:endParaRPr lang="fr-FR" dirty="0"/>
          </a:p>
        </p:txBody>
      </p:sp>
      <p:sp>
        <p:nvSpPr>
          <p:cNvPr id="5" name="Espace réservé du pied de page 4"/>
          <p:cNvSpPr>
            <a:spLocks noGrp="1"/>
          </p:cNvSpPr>
          <p:nvPr>
            <p:ph type="ftr" sz="quarter" idx="16"/>
          </p:nvPr>
        </p:nvSpPr>
        <p:spPr>
          <a:xfrm>
            <a:off x="179512" y="260648"/>
            <a:ext cx="4968552" cy="365760"/>
          </a:xfrm>
        </p:spPr>
        <p:txBody>
          <a:bodyPr/>
          <a:lstStyle/>
          <a:p>
            <a:pPr marL="400050" indent="-400050">
              <a:buFont typeface="+mj-lt"/>
              <a:buAutoNum type="romanUcPeriod" startAt="3"/>
            </a:pPr>
            <a:r>
              <a:rPr lang="fr-FR" dirty="0" smtClean="0"/>
              <a:t>Présentation de ma mission doctorale</a:t>
            </a:r>
            <a:endParaRPr lang="fr-BE" dirty="0" smtClean="0"/>
          </a:p>
        </p:txBody>
      </p:sp>
      <p:cxnSp>
        <p:nvCxnSpPr>
          <p:cNvPr id="19" name="Connecteur droit 18"/>
          <p:cNvCxnSpPr/>
          <p:nvPr/>
        </p:nvCxnSpPr>
        <p:spPr>
          <a:xfrm>
            <a:off x="3707904" y="1273620"/>
            <a:ext cx="0" cy="536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457200" y="4509120"/>
            <a:ext cx="792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ZoneTexte 21"/>
          <p:cNvSpPr txBox="1"/>
          <p:nvPr/>
        </p:nvSpPr>
        <p:spPr>
          <a:xfrm>
            <a:off x="7236296" y="476672"/>
            <a:ext cx="1375698" cy="369332"/>
          </a:xfrm>
          <a:prstGeom prst="rect">
            <a:avLst/>
          </a:prstGeom>
          <a:noFill/>
        </p:spPr>
        <p:txBody>
          <a:bodyPr wrap="none" rtlCol="0">
            <a:spAutoFit/>
          </a:bodyPr>
          <a:lstStyle/>
          <a:p>
            <a:r>
              <a:rPr lang="fr-FR" dirty="0" smtClean="0"/>
              <a:t>(CE2 à la 6</a:t>
            </a:r>
            <a:r>
              <a:rPr lang="fr-FR" baseline="30000" dirty="0" smtClean="0"/>
              <a:t>e</a:t>
            </a:r>
            <a:r>
              <a:rPr lang="fr-FR" dirty="0" smtClean="0"/>
              <a:t>)</a:t>
            </a:r>
            <a:endParaRPr lang="fr-FR" dirty="0"/>
          </a:p>
        </p:txBody>
      </p:sp>
      <p:sp>
        <p:nvSpPr>
          <p:cNvPr id="23" name="ZoneTexte 22"/>
          <p:cNvSpPr txBox="1"/>
          <p:nvPr/>
        </p:nvSpPr>
        <p:spPr>
          <a:xfrm>
            <a:off x="899592" y="4581128"/>
            <a:ext cx="2089033" cy="369332"/>
          </a:xfrm>
          <a:prstGeom prst="rect">
            <a:avLst/>
          </a:prstGeom>
          <a:noFill/>
        </p:spPr>
        <p:txBody>
          <a:bodyPr wrap="none" rtlCol="0">
            <a:spAutoFit/>
          </a:bodyPr>
          <a:lstStyle/>
          <a:p>
            <a:r>
              <a:rPr lang="fr-FR" dirty="0" smtClean="0"/>
              <a:t>Couleur pigmentaire</a:t>
            </a:r>
            <a:endParaRPr lang="fr-FR" dirty="0"/>
          </a:p>
        </p:txBody>
      </p:sp>
      <p:pic>
        <p:nvPicPr>
          <p:cNvPr id="7170" name="Picture 2" descr=" "/>
          <p:cNvPicPr>
            <a:picLocks noChangeAspect="1" noChangeArrowheads="1"/>
          </p:cNvPicPr>
          <p:nvPr/>
        </p:nvPicPr>
        <p:blipFill>
          <a:blip r:embed="rId2" cstate="print"/>
          <a:srcRect/>
          <a:stretch>
            <a:fillRect/>
          </a:stretch>
        </p:blipFill>
        <p:spPr bwMode="auto">
          <a:xfrm>
            <a:off x="539552" y="1988840"/>
            <a:ext cx="2976331" cy="2232248"/>
          </a:xfrm>
          <a:prstGeom prst="rect">
            <a:avLst/>
          </a:prstGeom>
          <a:noFill/>
        </p:spPr>
      </p:pic>
      <p:sp>
        <p:nvSpPr>
          <p:cNvPr id="25" name="ZoneTexte 24"/>
          <p:cNvSpPr txBox="1"/>
          <p:nvPr/>
        </p:nvSpPr>
        <p:spPr>
          <a:xfrm>
            <a:off x="995603" y="1484784"/>
            <a:ext cx="1991827" cy="369332"/>
          </a:xfrm>
          <a:prstGeom prst="rect">
            <a:avLst/>
          </a:prstGeom>
          <a:noFill/>
        </p:spPr>
        <p:txBody>
          <a:bodyPr wrap="none" rtlCol="0">
            <a:spAutoFit/>
          </a:bodyPr>
          <a:lstStyle/>
          <a:p>
            <a:r>
              <a:rPr lang="fr-FR" dirty="0" smtClean="0"/>
              <a:t>Vision des couleurs</a:t>
            </a:r>
            <a:endParaRPr lang="fr-FR" dirty="0"/>
          </a:p>
        </p:txBody>
      </p:sp>
      <p:sp>
        <p:nvSpPr>
          <p:cNvPr id="28" name="ZoneTexte 27"/>
          <p:cNvSpPr txBox="1"/>
          <p:nvPr/>
        </p:nvSpPr>
        <p:spPr>
          <a:xfrm>
            <a:off x="4829155" y="1412776"/>
            <a:ext cx="1903085" cy="369332"/>
          </a:xfrm>
          <a:prstGeom prst="rect">
            <a:avLst/>
          </a:prstGeom>
          <a:noFill/>
        </p:spPr>
        <p:txBody>
          <a:bodyPr wrap="none" rtlCol="0">
            <a:spAutoFit/>
          </a:bodyPr>
          <a:lstStyle/>
          <a:p>
            <a:r>
              <a:rPr lang="fr-FR" dirty="0" smtClean="0"/>
              <a:t>Couleur des objets</a:t>
            </a:r>
            <a:endParaRPr lang="fr-FR" dirty="0"/>
          </a:p>
        </p:txBody>
      </p:sp>
      <p:pic>
        <p:nvPicPr>
          <p:cNvPr id="7173" name="Picture 5" descr=" "/>
          <p:cNvPicPr>
            <a:picLocks noChangeAspect="1" noChangeArrowheads="1"/>
          </p:cNvPicPr>
          <p:nvPr/>
        </p:nvPicPr>
        <p:blipFill>
          <a:blip r:embed="rId3" cstate="print"/>
          <a:srcRect r="9091" b="10585"/>
          <a:stretch>
            <a:fillRect/>
          </a:stretch>
        </p:blipFill>
        <p:spPr bwMode="auto">
          <a:xfrm>
            <a:off x="3923928" y="5013176"/>
            <a:ext cx="2160240" cy="1593558"/>
          </a:xfrm>
          <a:prstGeom prst="rect">
            <a:avLst/>
          </a:prstGeom>
          <a:noFill/>
        </p:spPr>
      </p:pic>
      <p:sp>
        <p:nvSpPr>
          <p:cNvPr id="33" name="ZoneTexte 32"/>
          <p:cNvSpPr txBox="1"/>
          <p:nvPr/>
        </p:nvSpPr>
        <p:spPr>
          <a:xfrm>
            <a:off x="5067367" y="4581128"/>
            <a:ext cx="2024913" cy="369332"/>
          </a:xfrm>
          <a:prstGeom prst="rect">
            <a:avLst/>
          </a:prstGeom>
          <a:noFill/>
        </p:spPr>
        <p:txBody>
          <a:bodyPr wrap="none" rtlCol="0">
            <a:spAutoFit/>
          </a:bodyPr>
          <a:lstStyle/>
          <a:p>
            <a:r>
              <a:rPr lang="fr-FR" dirty="0" smtClean="0"/>
              <a:t>Couleur structurelle</a:t>
            </a:r>
            <a:endParaRPr lang="fr-FR" dirty="0"/>
          </a:p>
        </p:txBody>
      </p:sp>
      <p:pic>
        <p:nvPicPr>
          <p:cNvPr id="7178" name="Picture 10"/>
          <p:cNvPicPr>
            <a:picLocks noChangeAspect="1" noChangeArrowheads="1"/>
          </p:cNvPicPr>
          <p:nvPr/>
        </p:nvPicPr>
        <p:blipFill>
          <a:blip r:embed="rId4" cstate="print"/>
          <a:srcRect/>
          <a:stretch>
            <a:fillRect/>
          </a:stretch>
        </p:blipFill>
        <p:spPr bwMode="auto">
          <a:xfrm>
            <a:off x="4067944" y="1916832"/>
            <a:ext cx="3672408" cy="2308561"/>
          </a:xfrm>
          <a:prstGeom prst="rect">
            <a:avLst/>
          </a:prstGeom>
          <a:noFill/>
          <a:ln w="9525">
            <a:noFill/>
            <a:miter lim="800000"/>
            <a:headEnd/>
            <a:tailEnd/>
          </a:ln>
          <a:effectLst/>
        </p:spPr>
      </p:pic>
      <p:pic>
        <p:nvPicPr>
          <p:cNvPr id="7179" name="Picture 11"/>
          <p:cNvPicPr>
            <a:picLocks noChangeAspect="1" noChangeArrowheads="1"/>
          </p:cNvPicPr>
          <p:nvPr/>
        </p:nvPicPr>
        <p:blipFill>
          <a:blip r:embed="rId5" cstate="print"/>
          <a:srcRect/>
          <a:stretch>
            <a:fillRect/>
          </a:stretch>
        </p:blipFill>
        <p:spPr bwMode="auto">
          <a:xfrm>
            <a:off x="2915816" y="5022130"/>
            <a:ext cx="552851" cy="1647230"/>
          </a:xfrm>
          <a:prstGeom prst="rect">
            <a:avLst/>
          </a:prstGeom>
          <a:noFill/>
          <a:ln w="9525">
            <a:noFill/>
            <a:miter lim="800000"/>
            <a:headEnd/>
            <a:tailEnd/>
          </a:ln>
          <a:effectLst/>
        </p:spPr>
      </p:pic>
      <p:pic>
        <p:nvPicPr>
          <p:cNvPr id="7180" name="Picture 12"/>
          <p:cNvPicPr>
            <a:picLocks noChangeAspect="1" noChangeArrowheads="1"/>
          </p:cNvPicPr>
          <p:nvPr/>
        </p:nvPicPr>
        <p:blipFill>
          <a:blip r:embed="rId6" cstate="print"/>
          <a:srcRect/>
          <a:stretch>
            <a:fillRect/>
          </a:stretch>
        </p:blipFill>
        <p:spPr bwMode="auto">
          <a:xfrm>
            <a:off x="395536" y="5085184"/>
            <a:ext cx="2237591" cy="1465709"/>
          </a:xfrm>
          <a:prstGeom prst="rect">
            <a:avLst/>
          </a:prstGeom>
          <a:noFill/>
          <a:ln w="9525">
            <a:noFill/>
            <a:miter lim="800000"/>
            <a:headEnd/>
            <a:tailEnd/>
          </a:ln>
          <a:effectLst/>
        </p:spPr>
      </p:pic>
      <p:pic>
        <p:nvPicPr>
          <p:cNvPr id="7181" name="Picture 13"/>
          <p:cNvPicPr>
            <a:picLocks noChangeAspect="1" noChangeArrowheads="1"/>
          </p:cNvPicPr>
          <p:nvPr/>
        </p:nvPicPr>
        <p:blipFill>
          <a:blip r:embed="rId7" cstate="print"/>
          <a:srcRect/>
          <a:stretch>
            <a:fillRect/>
          </a:stretch>
        </p:blipFill>
        <p:spPr bwMode="auto">
          <a:xfrm>
            <a:off x="6208680" y="5301208"/>
            <a:ext cx="1872208" cy="1143275"/>
          </a:xfrm>
          <a:prstGeom prst="rect">
            <a:avLst/>
          </a:prstGeom>
          <a:noFill/>
          <a:ln w="9525">
            <a:noFill/>
            <a:miter lim="800000"/>
            <a:headEnd/>
            <a:tailEnd/>
          </a:ln>
          <a:effectLst/>
        </p:spPr>
      </p:pic>
      <p:sp>
        <p:nvSpPr>
          <p:cNvPr id="39" name="Espace réservé du numéro de diapositive 3"/>
          <p:cNvSpPr>
            <a:spLocks noGrp="1"/>
          </p:cNvSpPr>
          <p:nvPr>
            <p:ph type="sldNum" sz="quarter" idx="15"/>
          </p:nvPr>
        </p:nvSpPr>
        <p:spPr>
          <a:xfrm>
            <a:off x="8129016" y="5734051"/>
            <a:ext cx="609600" cy="521208"/>
          </a:xfrm>
        </p:spPr>
        <p:txBody>
          <a:bodyPr/>
          <a:lstStyle/>
          <a:p>
            <a:fld id="{CF4668DC-857F-487D-BFFA-8C0CA5037977}" type="slidenum">
              <a:rPr lang="fr-BE" smtClean="0"/>
              <a:pPr/>
              <a:t>29</a:t>
            </a:fld>
            <a:endParaRPr lang="fr-BE"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
          </p:nvPr>
        </p:nvSpPr>
        <p:spPr/>
        <p:txBody>
          <a:bodyPr/>
          <a:lstStyle/>
          <a:p>
            <a:r>
              <a:rPr lang="fr-FR" dirty="0" smtClean="0"/>
              <a:t>I.  Mon parcours</a:t>
            </a:r>
            <a:endParaRPr lang="fr-FR" dirty="0"/>
          </a:p>
        </p:txBody>
      </p:sp>
      <p:sp>
        <p:nvSpPr>
          <p:cNvPr id="4" name="Espace réservé du numéro de diapositive 3"/>
          <p:cNvSpPr>
            <a:spLocks noGrp="1"/>
          </p:cNvSpPr>
          <p:nvPr>
            <p:ph type="sldNum" sz="quarter" idx="11"/>
          </p:nvPr>
        </p:nvSpPr>
        <p:spPr>
          <a:xfrm>
            <a:off x="8138864" y="5733257"/>
            <a:ext cx="609600" cy="520700"/>
          </a:xfrm>
        </p:spPr>
        <p:txBody>
          <a:bodyPr/>
          <a:lstStyle/>
          <a:p>
            <a:fld id="{CF4668DC-857F-487D-BFFA-8C0CA5037977}" type="slidenum">
              <a:rPr lang="fr-BE" smtClean="0"/>
              <a:pPr/>
              <a:t>3</a:t>
            </a:fld>
            <a:endParaRPr lang="fr-BE"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3" name="Espace réservé du contenu 2"/>
          <p:cNvSpPr>
            <a:spLocks noGrp="1"/>
          </p:cNvSpPr>
          <p:nvPr>
            <p:ph sz="quarter" idx="1"/>
          </p:nvPr>
        </p:nvSpPr>
        <p:spPr>
          <a:xfrm>
            <a:off x="323528" y="1600200"/>
            <a:ext cx="8352928" cy="4873752"/>
          </a:xfrm>
        </p:spPr>
        <p:txBody>
          <a:bodyPr>
            <a:normAutofit lnSpcReduction="10000"/>
          </a:bodyPr>
          <a:lstStyle/>
          <a:p>
            <a:pPr>
              <a:buClr>
                <a:srgbClr val="226664"/>
              </a:buClr>
              <a:buSzPct val="100000"/>
              <a:buFont typeface="Arial" pitchFamily="34" charset="0"/>
              <a:buChar char="•"/>
            </a:pPr>
            <a:r>
              <a:rPr lang="fr-FR" dirty="0" smtClean="0"/>
              <a:t>En pratique :</a:t>
            </a:r>
          </a:p>
          <a:p>
            <a:pPr lvl="1">
              <a:buClr>
                <a:srgbClr val="000000"/>
              </a:buClr>
              <a:buFont typeface="Symbol" pitchFamily="18" charset="2"/>
              <a:buChar char=""/>
            </a:pPr>
            <a:r>
              <a:rPr lang="fr-FR" dirty="0" smtClean="0">
                <a:solidFill>
                  <a:srgbClr val="000000"/>
                </a:solidFill>
              </a:rPr>
              <a:t>Mettre en place une séance de TP</a:t>
            </a:r>
          </a:p>
          <a:p>
            <a:pPr lvl="1">
              <a:buClr>
                <a:srgbClr val="000000"/>
              </a:buClr>
              <a:buFont typeface="Symbol" pitchFamily="18" charset="2"/>
              <a:buChar char=""/>
            </a:pPr>
            <a:r>
              <a:rPr lang="fr-FR" dirty="0" smtClean="0">
                <a:solidFill>
                  <a:srgbClr val="000000"/>
                </a:solidFill>
              </a:rPr>
              <a:t>Gestion d’une classe</a:t>
            </a:r>
          </a:p>
          <a:p>
            <a:pPr lvl="1">
              <a:buClr>
                <a:srgbClr val="000000"/>
              </a:buClr>
              <a:buFont typeface="Symbol" pitchFamily="18" charset="2"/>
              <a:buChar char=""/>
            </a:pPr>
            <a:r>
              <a:rPr lang="fr-FR" dirty="0" smtClean="0">
                <a:solidFill>
                  <a:srgbClr val="000000"/>
                </a:solidFill>
              </a:rPr>
              <a:t>Gestion du temps</a:t>
            </a:r>
          </a:p>
          <a:p>
            <a:pPr>
              <a:buClr>
                <a:srgbClr val="226664"/>
              </a:buClr>
              <a:buSzPct val="100000"/>
            </a:pPr>
            <a:endParaRPr lang="fr-FR" dirty="0" smtClean="0"/>
          </a:p>
          <a:p>
            <a:pPr>
              <a:buClr>
                <a:srgbClr val="226664"/>
              </a:buClr>
              <a:buSzPct val="100000"/>
              <a:buFont typeface="Arial" pitchFamily="34" charset="0"/>
              <a:buChar char="•"/>
            </a:pPr>
            <a:r>
              <a:rPr lang="fr-FR" dirty="0" smtClean="0"/>
              <a:t>Vis-à-vis de l’équipe pédagogique</a:t>
            </a:r>
            <a:endParaRPr lang="fr-FR" dirty="0" smtClean="0">
              <a:solidFill>
                <a:srgbClr val="000000"/>
              </a:solidFill>
            </a:endParaRPr>
          </a:p>
          <a:p>
            <a:pPr lvl="1">
              <a:buClr>
                <a:srgbClr val="000000"/>
              </a:buClr>
              <a:buFont typeface="Symbol" pitchFamily="18" charset="2"/>
              <a:buChar char=""/>
            </a:pPr>
            <a:r>
              <a:rPr lang="fr-FR" dirty="0" smtClean="0">
                <a:solidFill>
                  <a:srgbClr val="000000"/>
                </a:solidFill>
              </a:rPr>
              <a:t>Travail d’équipe et coordination</a:t>
            </a:r>
          </a:p>
          <a:p>
            <a:pPr lvl="1">
              <a:buClr>
                <a:srgbClr val="000000"/>
              </a:buClr>
              <a:buFont typeface="Symbol" pitchFamily="18" charset="2"/>
              <a:buChar char=""/>
            </a:pPr>
            <a:endParaRPr lang="fr-FR" dirty="0" smtClean="0">
              <a:solidFill>
                <a:srgbClr val="000000"/>
              </a:solidFill>
            </a:endParaRPr>
          </a:p>
          <a:p>
            <a:pPr>
              <a:buClr>
                <a:srgbClr val="226664"/>
              </a:buClr>
              <a:buSzPct val="100000"/>
              <a:buFont typeface="Arial" pitchFamily="34" charset="0"/>
              <a:buChar char="•"/>
            </a:pPr>
            <a:r>
              <a:rPr lang="fr-FR" dirty="0" smtClean="0"/>
              <a:t>Compétence de pédagogie</a:t>
            </a:r>
            <a:endParaRPr lang="fr-FR" dirty="0" smtClean="0">
              <a:solidFill>
                <a:srgbClr val="000000"/>
              </a:solidFill>
            </a:endParaRPr>
          </a:p>
          <a:p>
            <a:pPr lvl="1">
              <a:buClr>
                <a:srgbClr val="000000"/>
              </a:buClr>
              <a:buFont typeface="Symbol" pitchFamily="18" charset="2"/>
              <a:buChar char=""/>
            </a:pPr>
            <a:r>
              <a:rPr lang="fr-FR" dirty="0" smtClean="0">
                <a:solidFill>
                  <a:srgbClr val="000000"/>
                </a:solidFill>
              </a:rPr>
              <a:t>Prendre en compte la diversité des élèves dans la manière de transmettre</a:t>
            </a:r>
          </a:p>
          <a:p>
            <a:pPr lvl="1">
              <a:buClr>
                <a:srgbClr val="000000"/>
              </a:buClr>
              <a:buFont typeface="Symbol" pitchFamily="18" charset="2"/>
              <a:buChar char=""/>
            </a:pPr>
            <a:r>
              <a:rPr lang="fr-FR" dirty="0" smtClean="0">
                <a:solidFill>
                  <a:srgbClr val="000000"/>
                </a:solidFill>
              </a:rPr>
              <a:t>S’approprier un nouveau sujet, le comprendre et l’expliquer de manière attractive</a:t>
            </a:r>
          </a:p>
          <a:p>
            <a:pPr lvl="1">
              <a:buClr>
                <a:srgbClr val="000000"/>
              </a:buClr>
              <a:buFont typeface="Symbol" pitchFamily="18" charset="2"/>
              <a:buChar char=""/>
            </a:pPr>
            <a:endParaRPr lang="fr-FR" dirty="0" smtClean="0">
              <a:solidFill>
                <a:srgbClr val="000000"/>
              </a:solidFill>
            </a:endParaRPr>
          </a:p>
          <a:p>
            <a:pPr lvl="1">
              <a:buClr>
                <a:srgbClr val="000000"/>
              </a:buClr>
              <a:buFont typeface="Symbol" pitchFamily="18" charset="2"/>
              <a:buChar char=""/>
            </a:pPr>
            <a:endParaRPr lang="fr-FR" dirty="0" smtClean="0">
              <a:solidFill>
                <a:srgbClr val="000000"/>
              </a:solidFill>
            </a:endParaRPr>
          </a:p>
          <a:p>
            <a:pPr>
              <a:buClr>
                <a:srgbClr val="226664"/>
              </a:buClr>
              <a:buSzPct val="100000"/>
              <a:buFont typeface="Arial" pitchFamily="34" charset="0"/>
              <a:buChar char="•"/>
            </a:pPr>
            <a:endParaRPr lang="fr-FR" dirty="0" smtClean="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30</a:t>
            </a:fld>
            <a:endParaRPr lang="fr-BE" dirty="0"/>
          </a:p>
        </p:txBody>
      </p:sp>
      <p:sp>
        <p:nvSpPr>
          <p:cNvPr id="5" name="Espace réservé du pied de page 4"/>
          <p:cNvSpPr>
            <a:spLocks noGrp="1"/>
          </p:cNvSpPr>
          <p:nvPr>
            <p:ph type="ftr" sz="quarter" idx="16"/>
          </p:nvPr>
        </p:nvSpPr>
        <p:spPr/>
        <p:txBody>
          <a:bodyPr/>
          <a:lstStyle/>
          <a:p>
            <a:pPr marL="400050" indent="-400050">
              <a:buFont typeface="+mj-lt"/>
              <a:buAutoNum type="romanUcPeriod"/>
            </a:pPr>
            <a:r>
              <a:rPr lang="fr-BE" dirty="0" smtClean="0"/>
              <a:t>Mon parcours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
          </p:nvPr>
        </p:nvSpPr>
        <p:spPr>
          <a:xfrm>
            <a:off x="1547664" y="2420888"/>
            <a:ext cx="5976664" cy="1499240"/>
          </a:xfrm>
          <a:gradFill flip="none" rotWithShape="1">
            <a:gsLst>
              <a:gs pos="0">
                <a:srgbClr val="2E8686">
                  <a:shade val="30000"/>
                  <a:satMod val="115000"/>
                </a:srgbClr>
              </a:gs>
              <a:gs pos="50000">
                <a:srgbClr val="2E8686">
                  <a:shade val="67500"/>
                  <a:satMod val="115000"/>
                </a:srgbClr>
              </a:gs>
              <a:gs pos="100000">
                <a:srgbClr val="2E8686">
                  <a:shade val="100000"/>
                  <a:satMod val="115000"/>
                </a:srgbClr>
              </a:gs>
            </a:gsLst>
            <a:lin ang="16200000" scaled="1"/>
            <a:tileRect/>
          </a:gradFill>
          <a:ln>
            <a:noFill/>
          </a:ln>
          <a:effectLst>
            <a:outerShdw blurRad="190500" dist="228600" dir="2700000" algn="ctr">
              <a:srgbClr val="000000">
                <a:alpha val="30000"/>
              </a:srgbClr>
            </a:outerShdw>
            <a:reflection blurRad="6350" stA="50000" endA="300" endPos="55500" dist="101600" dir="5400000" sy="-100000" algn="bl" rotWithShape="0"/>
          </a:effectLst>
          <a:scene3d>
            <a:camera prst="orthographicFront">
              <a:rot lat="0" lon="0" rev="0"/>
            </a:camera>
            <a:lightRig rig="glow" dir="t">
              <a:rot lat="0" lon="0" rev="4800000"/>
            </a:lightRig>
          </a:scene3d>
          <a:sp3d prstMaterial="matte">
            <a:bevelT w="127000" h="63500"/>
          </a:sp3d>
        </p:spPr>
        <p:style>
          <a:lnRef idx="1">
            <a:schemeClr val="accent6"/>
          </a:lnRef>
          <a:fillRef idx="2">
            <a:schemeClr val="accent6"/>
          </a:fillRef>
          <a:effectRef idx="1">
            <a:schemeClr val="accent6"/>
          </a:effectRef>
          <a:fontRef idx="minor">
            <a:schemeClr val="dk1"/>
          </a:fontRef>
        </p:style>
        <p:txBody>
          <a:bodyPr/>
          <a:lstStyle/>
          <a:p>
            <a:r>
              <a:rPr lang="fr-FR" dirty="0" smtClean="0"/>
              <a:t>Merci pour votre attention !</a:t>
            </a:r>
            <a:endParaRPr lang="fr-FR" dirty="0"/>
          </a:p>
        </p:txBody>
      </p:sp>
      <p:sp>
        <p:nvSpPr>
          <p:cNvPr id="4" name="Espace réservé du numéro de diapositive 3"/>
          <p:cNvSpPr>
            <a:spLocks noGrp="1"/>
          </p:cNvSpPr>
          <p:nvPr>
            <p:ph type="sldNum" sz="quarter" idx="11"/>
          </p:nvPr>
        </p:nvSpPr>
        <p:spPr>
          <a:xfrm>
            <a:off x="8138864" y="5733257"/>
            <a:ext cx="609600" cy="520700"/>
          </a:xfrm>
        </p:spPr>
        <p:txBody>
          <a:bodyPr/>
          <a:lstStyle/>
          <a:p>
            <a:fld id="{CF4668DC-857F-487D-BFFA-8C0CA5037977}" type="slidenum">
              <a:rPr lang="fr-BE" smtClean="0"/>
              <a:pPr/>
              <a:t>31</a:t>
            </a:fld>
            <a:endParaRPr lang="fr-BE"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1"/>
          </p:nvPr>
        </p:nvSpPr>
        <p:spPr/>
        <p:txBody>
          <a:bodyPr/>
          <a:lstStyle/>
          <a:p>
            <a:fld id="{CF4668DC-857F-487D-BFFA-8C0CA5037977}" type="slidenum">
              <a:rPr lang="fr-BE" smtClean="0"/>
              <a:pPr/>
              <a:t>32</a:t>
            </a:fld>
            <a:endParaRPr lang="fr-BE"/>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Plan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33</a:t>
            </a:fld>
            <a:endParaRPr lang="fr-BE" dirty="0"/>
          </a:p>
        </p:txBody>
      </p:sp>
      <p:sp>
        <p:nvSpPr>
          <p:cNvPr id="7" name="ZoneTexte 6"/>
          <p:cNvSpPr txBox="1"/>
          <p:nvPr/>
        </p:nvSpPr>
        <p:spPr>
          <a:xfrm>
            <a:off x="539552" y="1594529"/>
            <a:ext cx="7488832" cy="6001643"/>
          </a:xfrm>
          <a:prstGeom prst="rect">
            <a:avLst/>
          </a:prstGeom>
          <a:noFill/>
        </p:spPr>
        <p:txBody>
          <a:bodyPr wrap="square" rtlCol="0">
            <a:spAutoFit/>
          </a:bodyPr>
          <a:lstStyle/>
          <a:p>
            <a:pPr marL="400050" indent="-400050">
              <a:buFont typeface="+mj-lt"/>
              <a:buAutoNum type="romanUcPeriod"/>
            </a:pPr>
            <a:r>
              <a:rPr lang="fr-FR" sz="2400" b="1" dirty="0" smtClean="0">
                <a:solidFill>
                  <a:srgbClr val="226664"/>
                </a:solidFill>
              </a:rPr>
              <a:t>Mon parcours</a:t>
            </a:r>
          </a:p>
          <a:p>
            <a:pPr marL="857250" lvl="1" indent="-400050">
              <a:buFont typeface="Arial" pitchFamily="34" charset="0"/>
              <a:buChar char="•"/>
            </a:pPr>
            <a:r>
              <a:rPr lang="fr-FR" sz="2400" dirty="0" smtClean="0">
                <a:solidFill>
                  <a:srgbClr val="000000"/>
                </a:solidFill>
              </a:rPr>
              <a:t>Scolaire et professionnel</a:t>
            </a:r>
          </a:p>
          <a:p>
            <a:pPr marL="857250" lvl="1" indent="-400050">
              <a:buFont typeface="Arial" pitchFamily="34" charset="0"/>
              <a:buChar char="•"/>
            </a:pPr>
            <a:r>
              <a:rPr lang="fr-FR" sz="2400" dirty="0" smtClean="0">
                <a:solidFill>
                  <a:srgbClr val="000000"/>
                </a:solidFill>
              </a:rPr>
              <a:t>Activités diverses : mise en perspective didactique</a:t>
            </a:r>
          </a:p>
          <a:p>
            <a:pPr marL="400050" indent="-400050"/>
            <a:endParaRPr lang="fr-FR" sz="2400" b="1" dirty="0" smtClean="0">
              <a:solidFill>
                <a:srgbClr val="226664"/>
              </a:solidFill>
            </a:endParaRPr>
          </a:p>
          <a:p>
            <a:pPr marL="514350" indent="-514350">
              <a:buFont typeface="+mj-lt"/>
              <a:buAutoNum type="romanUcPeriod" startAt="2"/>
            </a:pPr>
            <a:r>
              <a:rPr lang="fr-FR" sz="2400" b="1" dirty="0" smtClean="0">
                <a:solidFill>
                  <a:srgbClr val="226664"/>
                </a:solidFill>
              </a:rPr>
              <a:t>Mes travaux de recherche</a:t>
            </a:r>
          </a:p>
          <a:p>
            <a:pPr marL="857250" lvl="1" indent="-400050">
              <a:buFont typeface="Arial" pitchFamily="34" charset="0"/>
              <a:buChar char="•"/>
            </a:pPr>
            <a:r>
              <a:rPr lang="fr-FR" sz="2400" dirty="0" smtClean="0">
                <a:solidFill>
                  <a:srgbClr val="000000"/>
                </a:solidFill>
              </a:rPr>
              <a:t>Présentation</a:t>
            </a:r>
          </a:p>
          <a:p>
            <a:pPr marL="857250" lvl="1" indent="-400050">
              <a:buFont typeface="Arial" pitchFamily="34" charset="0"/>
              <a:buChar char="•"/>
            </a:pPr>
            <a:r>
              <a:rPr lang="fr-FR" sz="2400" dirty="0" smtClean="0">
                <a:solidFill>
                  <a:srgbClr val="000000"/>
                </a:solidFill>
              </a:rPr>
              <a:t>Mise en perspective didactique</a:t>
            </a:r>
          </a:p>
          <a:p>
            <a:pPr marL="400050" indent="-400050">
              <a:buFont typeface="+mj-lt"/>
              <a:buAutoNum type="romanUcPeriod" startAt="2"/>
            </a:pPr>
            <a:endParaRPr lang="fr-FR" sz="2400" b="1" dirty="0" smtClean="0">
              <a:solidFill>
                <a:srgbClr val="226664"/>
              </a:solidFill>
            </a:endParaRPr>
          </a:p>
          <a:p>
            <a:pPr marL="514350" indent="-514350">
              <a:buFont typeface="+mj-lt"/>
              <a:buAutoNum type="romanUcPeriod" startAt="3"/>
            </a:pPr>
            <a:r>
              <a:rPr lang="fr-FR" sz="2400" b="1" dirty="0" smtClean="0">
                <a:solidFill>
                  <a:srgbClr val="226664"/>
                </a:solidFill>
              </a:rPr>
              <a:t> Ma mission doctorale</a:t>
            </a:r>
          </a:p>
          <a:p>
            <a:pPr marL="857250" lvl="1" indent="-400050">
              <a:buFont typeface="Arial" pitchFamily="34" charset="0"/>
              <a:buChar char="•"/>
            </a:pPr>
            <a:r>
              <a:rPr lang="fr-FR" sz="2400" dirty="0" smtClean="0">
                <a:solidFill>
                  <a:srgbClr val="000000"/>
                </a:solidFill>
              </a:rPr>
              <a:t>Présentation</a:t>
            </a:r>
          </a:p>
          <a:p>
            <a:pPr marL="857250" lvl="1" indent="-400050">
              <a:buFont typeface="Arial" pitchFamily="34" charset="0"/>
              <a:buChar char="•"/>
            </a:pPr>
            <a:r>
              <a:rPr lang="fr-FR" sz="2400" dirty="0" smtClean="0">
                <a:solidFill>
                  <a:srgbClr val="000000"/>
                </a:solidFill>
              </a:rPr>
              <a:t>Mise en perspective didactique</a:t>
            </a:r>
          </a:p>
          <a:p>
            <a:pPr marL="857250" lvl="1" indent="-400050"/>
            <a:endParaRPr lang="fr-FR" sz="2400" b="1" dirty="0" smtClean="0">
              <a:solidFill>
                <a:srgbClr val="226664"/>
              </a:solidFill>
            </a:endParaRPr>
          </a:p>
          <a:p>
            <a:pPr marL="400050" indent="-400050">
              <a:buFont typeface="+mj-lt"/>
              <a:buAutoNum type="romanUcPeriod" startAt="3"/>
            </a:pPr>
            <a:endParaRPr lang="fr-FR" sz="2400" b="1" dirty="0" smtClean="0">
              <a:solidFill>
                <a:srgbClr val="226664"/>
              </a:solidFill>
            </a:endParaRPr>
          </a:p>
          <a:p>
            <a:pPr marL="914400" lvl="1" indent="-457200"/>
            <a:endParaRPr lang="fr-FR" sz="2400" b="1" dirty="0" smtClean="0">
              <a:solidFill>
                <a:srgbClr val="226664"/>
              </a:solidFill>
            </a:endParaRPr>
          </a:p>
          <a:p>
            <a:pPr marL="914400" lvl="1" indent="-457200"/>
            <a:endParaRPr lang="fr-FR" sz="2400" b="1" dirty="0" smtClean="0">
              <a:solidFill>
                <a:srgbClr val="226664"/>
              </a:solidFill>
            </a:endParaRPr>
          </a:p>
          <a:p>
            <a:pPr marL="857250" lvl="1" indent="-400050">
              <a:buFont typeface="+mj-lt"/>
              <a:buAutoNum type="romanUcPeriod"/>
            </a:pPr>
            <a:endParaRPr lang="fr-FR" sz="24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Activités diverses</a:t>
            </a:r>
            <a:endParaRPr lang="fr-FR" dirty="0"/>
          </a:p>
        </p:txBody>
      </p:sp>
      <p:sp>
        <p:nvSpPr>
          <p:cNvPr id="3" name="Espace réservé du contenu 2"/>
          <p:cNvSpPr>
            <a:spLocks noGrp="1"/>
          </p:cNvSpPr>
          <p:nvPr>
            <p:ph sz="quarter" idx="1"/>
          </p:nvPr>
        </p:nvSpPr>
        <p:spPr/>
        <p:txBody>
          <a:bodyPr/>
          <a:lstStyle/>
          <a:p>
            <a:pPr>
              <a:buClr>
                <a:srgbClr val="226664"/>
              </a:buClr>
              <a:buSzPct val="100000"/>
              <a:buFont typeface="Arial" pitchFamily="34" charset="0"/>
              <a:buChar char="•"/>
            </a:pPr>
            <a:r>
              <a:rPr lang="fr-FR" dirty="0" smtClean="0"/>
              <a:t>Projet de vulgarisation scientifique (L3)</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34</a:t>
            </a:fld>
            <a:endParaRPr lang="fr-BE" dirty="0"/>
          </a:p>
        </p:txBody>
      </p:sp>
      <p:sp>
        <p:nvSpPr>
          <p:cNvPr id="5" name="Espace réservé du pied de page 4"/>
          <p:cNvSpPr>
            <a:spLocks noGrp="1"/>
          </p:cNvSpPr>
          <p:nvPr>
            <p:ph type="ftr" sz="quarter" idx="16"/>
          </p:nvPr>
        </p:nvSpPr>
        <p:spPr/>
        <p:txBody>
          <a:bodyPr/>
          <a:lstStyle/>
          <a:p>
            <a:pPr marL="400050" indent="-400050">
              <a:buFont typeface="+mj-lt"/>
              <a:buAutoNum type="romanUcPeriod"/>
            </a:pPr>
            <a:r>
              <a:rPr lang="fr-BE" dirty="0" smtClean="0"/>
              <a:t>Mon parcours</a:t>
            </a:r>
            <a:endParaRPr lang="fr-BE" dirty="0"/>
          </a:p>
        </p:txBody>
      </p:sp>
      <p:pic>
        <p:nvPicPr>
          <p:cNvPr id="1026" name="Picture 2"/>
          <p:cNvPicPr>
            <a:picLocks noChangeAspect="1" noChangeArrowheads="1"/>
          </p:cNvPicPr>
          <p:nvPr/>
        </p:nvPicPr>
        <p:blipFill>
          <a:blip r:embed="rId2" cstate="print"/>
          <a:srcRect/>
          <a:stretch>
            <a:fillRect/>
          </a:stretch>
        </p:blipFill>
        <p:spPr bwMode="auto">
          <a:xfrm>
            <a:off x="5148064" y="2564905"/>
            <a:ext cx="3456384" cy="2261571"/>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830113" y="2276872"/>
            <a:ext cx="3669881" cy="1800200"/>
          </a:xfrm>
          <a:prstGeom prst="rect">
            <a:avLst/>
          </a:prstGeom>
          <a:noFill/>
          <a:ln w="9525">
            <a:noFill/>
            <a:miter lim="800000"/>
            <a:headEnd/>
            <a:tailEnd/>
          </a:ln>
          <a:effectLst/>
        </p:spPr>
      </p:pic>
      <p:pic>
        <p:nvPicPr>
          <p:cNvPr id="1029" name="Picture 5"/>
          <p:cNvPicPr>
            <a:picLocks noChangeAspect="1" noChangeArrowheads="1"/>
          </p:cNvPicPr>
          <p:nvPr/>
        </p:nvPicPr>
        <p:blipFill>
          <a:blip r:embed="rId4" cstate="print"/>
          <a:srcRect/>
          <a:stretch>
            <a:fillRect/>
          </a:stretch>
        </p:blipFill>
        <p:spPr bwMode="auto">
          <a:xfrm>
            <a:off x="1259632" y="4243889"/>
            <a:ext cx="3456384" cy="23620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Activités diverses</a:t>
            </a:r>
            <a:endParaRPr lang="fr-FR" dirty="0"/>
          </a:p>
        </p:txBody>
      </p:sp>
      <p:sp>
        <p:nvSpPr>
          <p:cNvPr id="3" name="Espace réservé du contenu 2"/>
          <p:cNvSpPr>
            <a:spLocks noGrp="1"/>
          </p:cNvSpPr>
          <p:nvPr>
            <p:ph sz="quarter" idx="1"/>
          </p:nvPr>
        </p:nvSpPr>
        <p:spPr/>
        <p:txBody>
          <a:bodyPr/>
          <a:lstStyle/>
          <a:p>
            <a:pPr>
              <a:buClr>
                <a:srgbClr val="226664"/>
              </a:buClr>
              <a:buSzPct val="100000"/>
              <a:buFont typeface="Arial" pitchFamily="34" charset="0"/>
              <a:buChar char="•"/>
            </a:pPr>
            <a:r>
              <a:rPr lang="fr-FR" dirty="0" smtClean="0"/>
              <a:t>Participation au french </a:t>
            </a:r>
            <a:r>
              <a:rPr lang="fr-FR" dirty="0" err="1" smtClean="0"/>
              <a:t>physicists</a:t>
            </a:r>
            <a:r>
              <a:rPr lang="fr-FR" dirty="0" smtClean="0"/>
              <a:t>’ </a:t>
            </a:r>
            <a:r>
              <a:rPr lang="fr-FR" dirty="0" err="1" smtClean="0"/>
              <a:t>tournament</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35</a:t>
            </a:fld>
            <a:endParaRPr lang="fr-BE" dirty="0"/>
          </a:p>
        </p:txBody>
      </p:sp>
      <p:sp>
        <p:nvSpPr>
          <p:cNvPr id="5" name="Espace réservé du pied de page 4"/>
          <p:cNvSpPr>
            <a:spLocks noGrp="1"/>
          </p:cNvSpPr>
          <p:nvPr>
            <p:ph type="ftr" sz="quarter" idx="16"/>
          </p:nvPr>
        </p:nvSpPr>
        <p:spPr/>
        <p:txBody>
          <a:bodyPr/>
          <a:lstStyle/>
          <a:p>
            <a:pPr marL="400050" indent="-400050">
              <a:buFont typeface="+mj-lt"/>
              <a:buAutoNum type="romanUcPeriod"/>
            </a:pPr>
            <a:r>
              <a:rPr lang="fr-BE" dirty="0" smtClean="0"/>
              <a:t>Mon parcours</a:t>
            </a:r>
            <a:endParaRPr lang="fr-BE" dirty="0"/>
          </a:p>
        </p:txBody>
      </p:sp>
      <p:pic>
        <p:nvPicPr>
          <p:cNvPr id="2050" name="Picture 2" descr="D:\Lydia's photos\FPT\LOGO_FIN_COMP3.png"/>
          <p:cNvPicPr>
            <a:picLocks noChangeAspect="1" noChangeArrowheads="1"/>
          </p:cNvPicPr>
          <p:nvPr/>
        </p:nvPicPr>
        <p:blipFill>
          <a:blip r:embed="rId2" cstate="print"/>
          <a:srcRect/>
          <a:stretch>
            <a:fillRect/>
          </a:stretch>
        </p:blipFill>
        <p:spPr bwMode="auto">
          <a:xfrm>
            <a:off x="4788024" y="4365106"/>
            <a:ext cx="2232248" cy="2199031"/>
          </a:xfrm>
          <a:prstGeom prst="rect">
            <a:avLst/>
          </a:prstGeom>
          <a:noFill/>
        </p:spPr>
      </p:pic>
      <p:pic>
        <p:nvPicPr>
          <p:cNvPr id="2051" name="Picture 3"/>
          <p:cNvPicPr>
            <a:picLocks noChangeAspect="1" noChangeArrowheads="1"/>
          </p:cNvPicPr>
          <p:nvPr/>
        </p:nvPicPr>
        <p:blipFill>
          <a:blip r:embed="rId3" cstate="print"/>
          <a:srcRect/>
          <a:stretch>
            <a:fillRect/>
          </a:stretch>
        </p:blipFill>
        <p:spPr bwMode="auto">
          <a:xfrm>
            <a:off x="251520" y="2420888"/>
            <a:ext cx="2898322" cy="3864429"/>
          </a:xfrm>
          <a:prstGeom prst="rect">
            <a:avLst/>
          </a:prstGeom>
          <a:noFill/>
          <a:ln w="9525">
            <a:noFill/>
            <a:miter lim="800000"/>
            <a:headEnd/>
            <a:tailEnd/>
          </a:ln>
        </p:spPr>
      </p:pic>
      <p:pic>
        <p:nvPicPr>
          <p:cNvPr id="2052" name="Picture 4"/>
          <p:cNvPicPr>
            <a:picLocks noChangeAspect="1" noChangeArrowheads="1"/>
          </p:cNvPicPr>
          <p:nvPr/>
        </p:nvPicPr>
        <p:blipFill>
          <a:blip r:embed="rId4" cstate="print"/>
          <a:srcRect/>
          <a:stretch>
            <a:fillRect/>
          </a:stretch>
        </p:blipFill>
        <p:spPr bwMode="auto">
          <a:xfrm>
            <a:off x="3419873" y="2467722"/>
            <a:ext cx="5221183" cy="1825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Réinvestissementent en tant qu’enseignante</a:t>
            </a:r>
            <a:endParaRPr lang="fr-FR" dirty="0"/>
          </a:p>
        </p:txBody>
      </p:sp>
      <p:sp>
        <p:nvSpPr>
          <p:cNvPr id="3" name="Espace réservé du contenu 2"/>
          <p:cNvSpPr>
            <a:spLocks noGrp="1"/>
          </p:cNvSpPr>
          <p:nvPr>
            <p:ph sz="quarter" idx="1"/>
          </p:nvPr>
        </p:nvSpPr>
        <p:spPr>
          <a:xfrm>
            <a:off x="457200" y="1600200"/>
            <a:ext cx="7859216" cy="4873752"/>
          </a:xfrm>
        </p:spPr>
        <p:txBody>
          <a:bodyPr>
            <a:normAutofit/>
          </a:bodyPr>
          <a:lstStyle/>
          <a:p>
            <a:pPr>
              <a:buClr>
                <a:srgbClr val="226664"/>
              </a:buClr>
              <a:buSzPct val="100000"/>
              <a:buFont typeface="Arial" pitchFamily="34" charset="0"/>
              <a:buChar char="•"/>
            </a:pPr>
            <a:endParaRPr lang="fr-FR" dirty="0" smtClean="0"/>
          </a:p>
          <a:p>
            <a:pPr>
              <a:buClr>
                <a:srgbClr val="226664"/>
              </a:buClr>
              <a:buSzPct val="100000"/>
              <a:buFont typeface="Arial" pitchFamily="34" charset="0"/>
              <a:buChar char="•"/>
            </a:pPr>
            <a:r>
              <a:rPr lang="fr-FR" dirty="0" smtClean="0"/>
              <a:t>Mise en œuvre de méthodes pédagogiques innovantes</a:t>
            </a:r>
          </a:p>
          <a:p>
            <a:pPr lvl="1">
              <a:buClr>
                <a:srgbClr val="000000"/>
              </a:buClr>
              <a:buFont typeface="Symbol" pitchFamily="18" charset="2"/>
              <a:buChar char=""/>
            </a:pPr>
            <a:r>
              <a:rPr lang="fr-FR" dirty="0" smtClean="0">
                <a:solidFill>
                  <a:srgbClr val="000000"/>
                </a:solidFill>
              </a:rPr>
              <a:t>Utilisation de nouveaux outils </a:t>
            </a:r>
          </a:p>
          <a:p>
            <a:pPr lvl="1">
              <a:buClr>
                <a:srgbClr val="000000"/>
              </a:buClr>
              <a:buFont typeface="Symbol" pitchFamily="18" charset="2"/>
              <a:buChar char=""/>
            </a:pPr>
            <a:r>
              <a:rPr lang="fr-FR" dirty="0" smtClean="0">
                <a:solidFill>
                  <a:srgbClr val="000000"/>
                </a:solidFill>
              </a:rPr>
              <a:t>Apprentissage à travers des projets de groupe originaux</a:t>
            </a:r>
          </a:p>
          <a:p>
            <a:pPr>
              <a:buClr>
                <a:srgbClr val="226664"/>
              </a:buClr>
              <a:buSzPct val="100000"/>
            </a:pPr>
            <a:endParaRPr lang="fr-FR" dirty="0" smtClean="0"/>
          </a:p>
          <a:p>
            <a:pPr>
              <a:buClr>
                <a:srgbClr val="226664"/>
              </a:buClr>
              <a:buSzPct val="100000"/>
              <a:buFont typeface="Arial" pitchFamily="34" charset="0"/>
              <a:buChar char="•"/>
            </a:pPr>
            <a:r>
              <a:rPr lang="fr-FR" dirty="0" smtClean="0"/>
              <a:t>Tournois intra/inter établissements/Olympiades de Physique</a:t>
            </a: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36</a:t>
            </a:fld>
            <a:endParaRPr lang="fr-BE" dirty="0"/>
          </a:p>
        </p:txBody>
      </p:sp>
      <p:sp>
        <p:nvSpPr>
          <p:cNvPr id="5" name="Espace réservé du pied de page 4"/>
          <p:cNvSpPr>
            <a:spLocks noGrp="1"/>
          </p:cNvSpPr>
          <p:nvPr>
            <p:ph type="ftr" sz="quarter" idx="16"/>
          </p:nvPr>
        </p:nvSpPr>
        <p:spPr/>
        <p:txBody>
          <a:bodyPr/>
          <a:lstStyle/>
          <a:p>
            <a:pPr marL="400050" indent="-400050">
              <a:buFont typeface="+mj-lt"/>
              <a:buAutoNum type="romanUcPeriod"/>
            </a:pPr>
            <a:r>
              <a:rPr lang="fr-BE" dirty="0" smtClean="0"/>
              <a:t>Mon parcours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Mon parcours scolaire et professionnel</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4</a:t>
            </a:fld>
            <a:endParaRPr lang="fr-BE" dirty="0"/>
          </a:p>
        </p:txBody>
      </p:sp>
      <p:sp>
        <p:nvSpPr>
          <p:cNvPr id="5" name="Espace réservé du pied de page 4"/>
          <p:cNvSpPr>
            <a:spLocks noGrp="1"/>
          </p:cNvSpPr>
          <p:nvPr>
            <p:ph type="ftr" sz="quarter" idx="16"/>
          </p:nvPr>
        </p:nvSpPr>
        <p:spPr/>
        <p:txBody>
          <a:bodyPr/>
          <a:lstStyle/>
          <a:p>
            <a:pPr marL="400050" indent="-400050">
              <a:buFont typeface="+mj-lt"/>
              <a:buAutoNum type="romanUcPeriod"/>
            </a:pPr>
            <a:r>
              <a:rPr lang="fr-BE" dirty="0" smtClean="0"/>
              <a:t>Mon parcours</a:t>
            </a:r>
            <a:endParaRPr lang="fr-BE" dirty="0"/>
          </a:p>
        </p:txBody>
      </p:sp>
      <p:graphicFrame>
        <p:nvGraphicFramePr>
          <p:cNvPr id="7" name="Tableau 6"/>
          <p:cNvGraphicFramePr>
            <a:graphicFrameLocks noGrp="1"/>
          </p:cNvGraphicFramePr>
          <p:nvPr/>
        </p:nvGraphicFramePr>
        <p:xfrm>
          <a:off x="683568" y="1772816"/>
          <a:ext cx="7272808" cy="4486984"/>
        </p:xfrm>
        <a:graphic>
          <a:graphicData uri="http://schemas.openxmlformats.org/drawingml/2006/table">
            <a:tbl>
              <a:tblPr firstRow="1" bandRow="1">
                <a:tableStyleId>{BC89EF96-8CEA-46FF-86C4-4CE0E7609802}</a:tableStyleId>
              </a:tblPr>
              <a:tblGrid>
                <a:gridCol w="1872208"/>
                <a:gridCol w="5400600"/>
              </a:tblGrid>
              <a:tr h="612068">
                <a:tc>
                  <a:txBody>
                    <a:bodyPr/>
                    <a:lstStyle/>
                    <a:p>
                      <a:pPr algn="l"/>
                      <a:r>
                        <a:rPr lang="fr-FR" sz="1900" dirty="0" smtClean="0">
                          <a:solidFill>
                            <a:schemeClr val="accent1"/>
                          </a:solidFill>
                        </a:rPr>
                        <a:t>2013 – 2015</a:t>
                      </a:r>
                      <a:endParaRPr lang="fr-FR" sz="1900" b="1" dirty="0">
                        <a:solidFill>
                          <a:schemeClr val="accent1"/>
                        </a:solidFill>
                      </a:endParaRP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c>
                  <a:txBody>
                    <a:bodyPr/>
                    <a:lstStyle/>
                    <a:p>
                      <a:pPr algn="l"/>
                      <a:r>
                        <a:rPr lang="fr-FR" sz="1900" b="0" dirty="0" smtClean="0">
                          <a:solidFill>
                            <a:srgbClr val="000000"/>
                          </a:solidFill>
                        </a:rPr>
                        <a:t>CPGE</a:t>
                      </a:r>
                      <a:r>
                        <a:rPr lang="fr-FR" sz="1900" b="0" baseline="0" dirty="0" smtClean="0">
                          <a:solidFill>
                            <a:srgbClr val="000000"/>
                          </a:solidFill>
                        </a:rPr>
                        <a:t> (MPSI/MP*) au lycée Chaptal (Paris)</a:t>
                      </a:r>
                      <a:endParaRPr lang="fr-FR" sz="1900" b="0" dirty="0">
                        <a:solidFill>
                          <a:srgbClr val="000000"/>
                        </a:solidFill>
                      </a:endParaRPr>
                    </a:p>
                  </a:txBody>
                  <a:tcPr>
                    <a:lnL w="12700" cmpd="sng">
                      <a:noFill/>
                    </a:lnL>
                    <a:lnR w="12700" cmpd="sng">
                      <a:noFill/>
                    </a:lnR>
                    <a:lnT w="12700" cmpd="sng">
                      <a:noFill/>
                    </a:lnT>
                    <a:lnB w="25400" cmpd="sng">
                      <a:noFill/>
                    </a:lnB>
                    <a:lnTlToBr w="12700" cmpd="sng">
                      <a:noFill/>
                      <a:prstDash val="solid"/>
                    </a:lnTlToBr>
                    <a:lnBlToTr w="12700" cmpd="sng">
                      <a:noFill/>
                      <a:prstDash val="solid"/>
                    </a:lnBlToTr>
                  </a:tcPr>
                </a:tc>
              </a:tr>
              <a:tr h="612068">
                <a:tc>
                  <a:txBody>
                    <a:bodyPr/>
                    <a:lstStyle/>
                    <a:p>
                      <a:pPr algn="l"/>
                      <a:r>
                        <a:rPr lang="fr-FR" sz="1900" b="1" dirty="0" smtClean="0">
                          <a:solidFill>
                            <a:schemeClr val="accent1"/>
                          </a:solidFill>
                        </a:rPr>
                        <a:t>2015 – 2017</a:t>
                      </a:r>
                      <a:endParaRPr lang="fr-FR" sz="1900" b="1" dirty="0">
                        <a:solidFill>
                          <a:schemeClr val="accent1"/>
                        </a:solidFill>
                      </a:endParaRPr>
                    </a:p>
                  </a:txBody>
                  <a:tcPr>
                    <a:lnL w="12700" cmpd="sng">
                      <a:noFill/>
                    </a:lnL>
                    <a:lnR w="12700" cmpd="sng">
                      <a:noFill/>
                    </a:lnR>
                    <a:lnT w="25400" cmpd="sng">
                      <a:noFill/>
                    </a:lnT>
                    <a:lnB w="12700" cmpd="sng">
                      <a:noFill/>
                    </a:lnB>
                    <a:lnTlToBr w="12700" cmpd="sng">
                      <a:noFill/>
                      <a:prstDash val="solid"/>
                    </a:lnTlToBr>
                    <a:lnBlToTr w="12700" cmpd="sng">
                      <a:noFill/>
                      <a:prstDash val="solid"/>
                    </a:lnBlToTr>
                    <a:noFill/>
                  </a:tcPr>
                </a:tc>
                <a:tc>
                  <a:txBody>
                    <a:bodyPr/>
                    <a:lstStyle/>
                    <a:p>
                      <a:pPr algn="l"/>
                      <a:r>
                        <a:rPr lang="fr-FR" sz="1900" b="0" dirty="0" smtClean="0">
                          <a:solidFill>
                            <a:srgbClr val="000000"/>
                          </a:solidFill>
                        </a:rPr>
                        <a:t>L3/M1 Magistère de physique fondamentale d’Orsay</a:t>
                      </a:r>
                    </a:p>
                  </a:txBody>
                  <a:tcPr>
                    <a:lnL w="12700" cmpd="sng">
                      <a:noFill/>
                    </a:lnL>
                    <a:lnR w="12700" cmpd="sng">
                      <a:noFill/>
                    </a:lnR>
                    <a:lnT w="25400" cmpd="sng">
                      <a:noFill/>
                    </a:lnT>
                    <a:lnB w="12700" cmpd="sng">
                      <a:noFill/>
                    </a:lnB>
                    <a:lnTlToBr w="12700" cmpd="sng">
                      <a:noFill/>
                      <a:prstDash val="solid"/>
                    </a:lnTlToBr>
                    <a:lnBlToTr w="12700" cmpd="sng">
                      <a:noFill/>
                      <a:prstDash val="solid"/>
                    </a:lnBlToTr>
                    <a:noFill/>
                  </a:tcPr>
                </a:tc>
              </a:tr>
              <a:tr h="648072">
                <a:tc>
                  <a:txBody>
                    <a:bodyPr/>
                    <a:lstStyle/>
                    <a:p>
                      <a:pPr algn="l"/>
                      <a:r>
                        <a:rPr lang="fr-FR" sz="1900" b="1" dirty="0" smtClean="0">
                          <a:solidFill>
                            <a:schemeClr val="accent1"/>
                          </a:solidFill>
                        </a:rPr>
                        <a:t>2017 – 2018</a:t>
                      </a:r>
                      <a:endParaRPr lang="fr-FR" sz="1900" b="1" dirty="0">
                        <a:solidFill>
                          <a:schemeClr val="accent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fr-FR" sz="1900" b="0" dirty="0" smtClean="0">
                          <a:solidFill>
                            <a:srgbClr val="000000"/>
                          </a:solidFill>
                        </a:rPr>
                        <a:t>M2 ICFP  – Parcours Physique Quantique à l’ENS (Paris)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1368152">
                <a:tc>
                  <a:txBody>
                    <a:bodyPr/>
                    <a:lstStyle/>
                    <a:p>
                      <a:pPr algn="l"/>
                      <a:r>
                        <a:rPr lang="fr-FR" sz="1900" b="1" dirty="0" smtClean="0">
                          <a:solidFill>
                            <a:schemeClr val="accent1"/>
                          </a:solidFill>
                        </a:rPr>
                        <a:t>2018 – 2021</a:t>
                      </a:r>
                      <a:endParaRPr lang="fr-FR" sz="1900" b="1" dirty="0">
                        <a:solidFill>
                          <a:schemeClr val="accent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buFontTx/>
                        <a:buChar char="-"/>
                      </a:pPr>
                      <a:r>
                        <a:rPr lang="fr-FR" sz="1900" b="0" dirty="0" smtClean="0">
                          <a:solidFill>
                            <a:srgbClr val="000000"/>
                          </a:solidFill>
                        </a:rPr>
                        <a:t> Thèse en physique statistique</a:t>
                      </a:r>
                      <a:r>
                        <a:rPr lang="fr-FR" sz="1900" b="0" baseline="0" dirty="0" smtClean="0">
                          <a:solidFill>
                            <a:srgbClr val="000000"/>
                          </a:solidFill>
                        </a:rPr>
                        <a:t> à </a:t>
                      </a:r>
                      <a:r>
                        <a:rPr lang="fr-FR" sz="1900" b="0" baseline="0" dirty="0" err="1" smtClean="0">
                          <a:solidFill>
                            <a:srgbClr val="000000"/>
                          </a:solidFill>
                        </a:rPr>
                        <a:t>IJCLab</a:t>
                      </a:r>
                      <a:r>
                        <a:rPr lang="fr-FR" sz="1900" b="0" baseline="0" dirty="0" smtClean="0">
                          <a:solidFill>
                            <a:srgbClr val="000000"/>
                          </a:solidFill>
                        </a:rPr>
                        <a:t> (Orsay)</a:t>
                      </a:r>
                      <a:r>
                        <a:rPr lang="fr-FR" sz="1900" b="0" dirty="0" smtClean="0">
                          <a:solidFill>
                            <a:srgbClr val="000000"/>
                          </a:solidFill>
                        </a:rPr>
                        <a:t> sous la direction de Gatien Verley et Raphaël Chétrite</a:t>
                      </a:r>
                    </a:p>
                    <a:p>
                      <a:pPr algn="l">
                        <a:buFontTx/>
                        <a:buChar char="-"/>
                      </a:pPr>
                      <a:endParaRPr lang="fr-FR" sz="300" b="0" dirty="0" smtClean="0">
                        <a:solidFill>
                          <a:srgbClr val="000000"/>
                        </a:solidFill>
                      </a:endParaRPr>
                    </a:p>
                    <a:p>
                      <a:pPr algn="l"/>
                      <a:r>
                        <a:rPr lang="fr-FR" sz="1900" b="0" dirty="0" smtClean="0">
                          <a:solidFill>
                            <a:srgbClr val="000000"/>
                          </a:solidFill>
                        </a:rPr>
                        <a:t>- Mission doctorale</a:t>
                      </a:r>
                      <a:r>
                        <a:rPr lang="fr-FR" sz="1900" b="0" baseline="0" dirty="0" smtClean="0">
                          <a:solidFill>
                            <a:srgbClr val="000000"/>
                          </a:solidFill>
                        </a:rPr>
                        <a:t> de médiation scientifique à la MISS (Orsay)</a:t>
                      </a:r>
                      <a:endParaRPr lang="fr-FR" sz="1900" b="0" dirty="0" smtClean="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r h="612068">
                <a:tc>
                  <a:txBody>
                    <a:bodyPr/>
                    <a:lstStyle/>
                    <a:p>
                      <a:pPr algn="l"/>
                      <a:r>
                        <a:rPr lang="fr-FR" sz="1900" b="1" dirty="0" err="1" smtClean="0">
                          <a:solidFill>
                            <a:schemeClr val="accent1"/>
                          </a:solidFill>
                        </a:rPr>
                        <a:t>Fév</a:t>
                      </a:r>
                      <a:r>
                        <a:rPr lang="fr-FR" sz="1900" b="1" dirty="0" smtClean="0">
                          <a:solidFill>
                            <a:schemeClr val="accent1"/>
                          </a:solidFill>
                        </a:rPr>
                        <a:t> - Mai</a:t>
                      </a:r>
                      <a:r>
                        <a:rPr lang="fr-FR" sz="1900" b="1" baseline="0" dirty="0" smtClean="0">
                          <a:solidFill>
                            <a:schemeClr val="accent1"/>
                          </a:solidFill>
                        </a:rPr>
                        <a:t> 2022</a:t>
                      </a:r>
                      <a:endParaRPr lang="fr-FR" sz="1900" b="1" dirty="0">
                        <a:solidFill>
                          <a:schemeClr val="accent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l"/>
                      <a:r>
                        <a:rPr lang="fr-FR" sz="1900" b="0" dirty="0" smtClean="0">
                          <a:solidFill>
                            <a:srgbClr val="000000"/>
                          </a:solidFill>
                        </a:rPr>
                        <a:t>Consultante scientifique à </a:t>
                      </a:r>
                      <a:r>
                        <a:rPr lang="fr-FR" sz="1900" b="0" dirty="0" err="1" smtClean="0">
                          <a:solidFill>
                            <a:srgbClr val="000000"/>
                          </a:solidFill>
                        </a:rPr>
                        <a:t>Auditex</a:t>
                      </a:r>
                      <a:r>
                        <a:rPr lang="fr-FR" sz="1900" b="0" baseline="0" dirty="0" smtClean="0">
                          <a:solidFill>
                            <a:srgbClr val="000000"/>
                          </a:solidFill>
                        </a:rPr>
                        <a:t> (Paris)</a:t>
                      </a:r>
                      <a:endParaRPr lang="fr-FR" sz="1900" b="0" dirty="0">
                        <a:solidFill>
                          <a:srgbClr val="000000"/>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612068">
                <a:tc>
                  <a:txBody>
                    <a:bodyPr/>
                    <a:lstStyle/>
                    <a:p>
                      <a:pPr algn="l"/>
                      <a:r>
                        <a:rPr lang="fr-FR" sz="1900" b="1" dirty="0" smtClean="0">
                          <a:solidFill>
                            <a:schemeClr val="accent1"/>
                          </a:solidFill>
                        </a:rPr>
                        <a:t>2022 - 2023</a:t>
                      </a:r>
                      <a:endParaRPr lang="fr-FR" sz="1900" b="1" dirty="0">
                        <a:solidFill>
                          <a:schemeClr val="accent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fr-FR" sz="1900" b="0" dirty="0" smtClean="0">
                          <a:solidFill>
                            <a:srgbClr val="000000"/>
                          </a:solidFill>
                        </a:rPr>
                        <a:t>Préparation à l’agrégation au centre de Montrouge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p:cNvSpPr>
            <a:spLocks noGrp="1"/>
          </p:cNvSpPr>
          <p:nvPr>
            <p:ph type="body" sz="quarter" idx="1"/>
          </p:nvPr>
        </p:nvSpPr>
        <p:spPr>
          <a:xfrm>
            <a:off x="1547664" y="2636912"/>
            <a:ext cx="6120680" cy="1499240"/>
          </a:xfrm>
        </p:spPr>
        <p:txBody>
          <a:bodyPr/>
          <a:lstStyle/>
          <a:p>
            <a:r>
              <a:rPr lang="fr-FR" dirty="0" smtClean="0"/>
              <a:t>II.  </a:t>
            </a:r>
          </a:p>
          <a:p>
            <a:r>
              <a:rPr lang="fr-FR" dirty="0" smtClean="0"/>
              <a:t>1.   Mes travaux de recherche</a:t>
            </a:r>
            <a:endParaRPr lang="fr-FR" dirty="0"/>
          </a:p>
        </p:txBody>
      </p:sp>
      <p:sp>
        <p:nvSpPr>
          <p:cNvPr id="4" name="Espace réservé du numéro de diapositive 3"/>
          <p:cNvSpPr>
            <a:spLocks noGrp="1"/>
          </p:cNvSpPr>
          <p:nvPr>
            <p:ph type="sldNum" sz="quarter" idx="11"/>
          </p:nvPr>
        </p:nvSpPr>
        <p:spPr>
          <a:xfrm>
            <a:off x="8138864" y="5733257"/>
            <a:ext cx="609600" cy="520700"/>
          </a:xfrm>
        </p:spPr>
        <p:txBody>
          <a:bodyPr/>
          <a:lstStyle/>
          <a:p>
            <a:fld id="{CF4668DC-857F-487D-BFFA-8C0CA5037977}" type="slidenum">
              <a:rPr lang="fr-BE" smtClean="0"/>
              <a:pPr/>
              <a:t>5</a:t>
            </a:fld>
            <a:endParaRPr lang="fr-BE"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Mon sujet de thèse</a:t>
            </a:r>
            <a:endParaRPr lang="fr-FR" dirty="0"/>
          </a:p>
        </p:txBody>
      </p:sp>
      <p:sp>
        <p:nvSpPr>
          <p:cNvPr id="3" name="Espace réservé du contenu 2"/>
          <p:cNvSpPr>
            <a:spLocks noGrp="1"/>
          </p:cNvSpPr>
          <p:nvPr>
            <p:ph sz="quarter" idx="1"/>
          </p:nvPr>
        </p:nvSpPr>
        <p:spPr>
          <a:xfrm>
            <a:off x="683568" y="1723600"/>
            <a:ext cx="7272808" cy="1417368"/>
          </a:xfrm>
        </p:spPr>
        <p:txBody>
          <a:bodyPr>
            <a:normAutofit/>
          </a:bodyPr>
          <a:lstStyle/>
          <a:p>
            <a:pPr algn="ctr"/>
            <a:r>
              <a:rPr lang="fr-FR" dirty="0" smtClean="0"/>
              <a:t>« De la rareté à la typicité : le parcours improbable</a:t>
            </a:r>
          </a:p>
          <a:p>
            <a:pPr algn="ctr"/>
            <a:r>
              <a:rPr lang="fr-FR" dirty="0" smtClean="0"/>
              <a:t>d’une grande déviation »</a:t>
            </a:r>
          </a:p>
          <a:p>
            <a:pPr algn="ctr"/>
            <a:endParaRPr lang="fr-FR" dirty="0" smtClean="0"/>
          </a:p>
          <a:p>
            <a:endParaRPr lang="fr-FR" b="0" dirty="0">
              <a:solidFill>
                <a:srgbClr val="000000"/>
              </a:solidFill>
            </a:endParaRPr>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6</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7" name="ZoneTexte 6"/>
          <p:cNvSpPr txBox="1"/>
          <p:nvPr/>
        </p:nvSpPr>
        <p:spPr>
          <a:xfrm>
            <a:off x="467544" y="2876743"/>
            <a:ext cx="7992888" cy="1200329"/>
          </a:xfrm>
          <a:prstGeom prst="rect">
            <a:avLst/>
          </a:prstGeom>
          <a:noFill/>
        </p:spPr>
        <p:txBody>
          <a:bodyPr wrap="square" rtlCol="0">
            <a:spAutoFit/>
          </a:bodyPr>
          <a:lstStyle/>
          <a:p>
            <a:pPr algn="just"/>
            <a:r>
              <a:rPr lang="fr-FR" dirty="0" smtClean="0">
                <a:solidFill>
                  <a:srgbClr val="000000"/>
                </a:solidFill>
              </a:rPr>
              <a:t>Superviseurs: 	</a:t>
            </a:r>
            <a:r>
              <a:rPr lang="fr-FR" b="1" dirty="0" smtClean="0">
                <a:solidFill>
                  <a:srgbClr val="000000"/>
                </a:solidFill>
              </a:rPr>
              <a:t>-</a:t>
            </a:r>
            <a:r>
              <a:rPr lang="fr-FR" dirty="0" smtClean="0">
                <a:solidFill>
                  <a:srgbClr val="000000"/>
                </a:solidFill>
              </a:rPr>
              <a:t> Gatien Verley (</a:t>
            </a:r>
            <a:r>
              <a:rPr lang="fr-FR" dirty="0" err="1" smtClean="0">
                <a:solidFill>
                  <a:srgbClr val="000000"/>
                </a:solidFill>
              </a:rPr>
              <a:t>IJCLab</a:t>
            </a:r>
            <a:r>
              <a:rPr lang="fr-FR" dirty="0" smtClean="0">
                <a:solidFill>
                  <a:srgbClr val="000000"/>
                </a:solidFill>
              </a:rPr>
              <a:t>)</a:t>
            </a:r>
          </a:p>
          <a:p>
            <a:pPr algn="just"/>
            <a:r>
              <a:rPr lang="fr-FR" dirty="0" smtClean="0">
                <a:solidFill>
                  <a:srgbClr val="000000"/>
                </a:solidFill>
              </a:rPr>
              <a:t>		</a:t>
            </a:r>
            <a:r>
              <a:rPr lang="fr-FR" b="1" dirty="0" smtClean="0">
                <a:solidFill>
                  <a:srgbClr val="000000"/>
                </a:solidFill>
              </a:rPr>
              <a:t>-</a:t>
            </a:r>
            <a:r>
              <a:rPr lang="fr-FR" dirty="0" smtClean="0">
                <a:solidFill>
                  <a:srgbClr val="000000"/>
                </a:solidFill>
              </a:rPr>
              <a:t> Raphaël Chétrite (Laboratoire J.A. Dieudonné, Nice)</a:t>
            </a:r>
          </a:p>
          <a:p>
            <a:pPr algn="just"/>
            <a:endParaRPr lang="fr-FR" dirty="0" smtClean="0">
              <a:solidFill>
                <a:srgbClr val="000000"/>
              </a:solidFill>
            </a:endParaRPr>
          </a:p>
          <a:p>
            <a:pPr algn="just"/>
            <a:r>
              <a:rPr lang="fr-FR" dirty="0" smtClean="0">
                <a:solidFill>
                  <a:srgbClr val="000000"/>
                </a:solidFill>
              </a:rPr>
              <a:t>Soutenue le 26 novembre 2021 à </a:t>
            </a:r>
            <a:r>
              <a:rPr lang="fr-FR" dirty="0" err="1" smtClean="0">
                <a:solidFill>
                  <a:srgbClr val="000000"/>
                </a:solidFill>
              </a:rPr>
              <a:t>IJCLab</a:t>
            </a:r>
            <a:r>
              <a:rPr lang="fr-FR" dirty="0" smtClean="0">
                <a:solidFill>
                  <a:srgbClr val="000000"/>
                </a:solidFill>
              </a:rPr>
              <a:t>.</a:t>
            </a:r>
          </a:p>
        </p:txBody>
      </p:sp>
      <p:pic>
        <p:nvPicPr>
          <p:cNvPr id="1026" name="Picture 2"/>
          <p:cNvPicPr>
            <a:picLocks noChangeAspect="1" noChangeArrowheads="1"/>
          </p:cNvPicPr>
          <p:nvPr/>
        </p:nvPicPr>
        <p:blipFill>
          <a:blip r:embed="rId3" cstate="print"/>
          <a:srcRect/>
          <a:stretch>
            <a:fillRect/>
          </a:stretch>
        </p:blipFill>
        <p:spPr bwMode="auto">
          <a:xfrm>
            <a:off x="7884368" y="4"/>
            <a:ext cx="1296144" cy="644288"/>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cstate="print"/>
          <a:srcRect/>
          <a:stretch>
            <a:fillRect/>
          </a:stretch>
        </p:blipFill>
        <p:spPr bwMode="auto">
          <a:xfrm>
            <a:off x="5175448" y="0"/>
            <a:ext cx="476672" cy="476672"/>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cstate="print"/>
          <a:srcRect/>
          <a:stretch>
            <a:fillRect/>
          </a:stretch>
        </p:blipFill>
        <p:spPr bwMode="auto">
          <a:xfrm>
            <a:off x="5891738" y="0"/>
            <a:ext cx="768494" cy="494605"/>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cstate="print"/>
          <a:srcRect/>
          <a:stretch>
            <a:fillRect/>
          </a:stretch>
        </p:blipFill>
        <p:spPr bwMode="auto">
          <a:xfrm>
            <a:off x="6732320" y="0"/>
            <a:ext cx="1080040" cy="476672"/>
          </a:xfrm>
          <a:prstGeom prst="rect">
            <a:avLst/>
          </a:prstGeom>
          <a:noFill/>
          <a:ln w="9525">
            <a:noFill/>
            <a:miter lim="800000"/>
            <a:headEnd/>
            <a:tailEnd/>
          </a:ln>
          <a:effectLst/>
        </p:spPr>
      </p:pic>
      <p:grpSp>
        <p:nvGrpSpPr>
          <p:cNvPr id="27" name="Groupe 26"/>
          <p:cNvGrpSpPr/>
          <p:nvPr/>
        </p:nvGrpSpPr>
        <p:grpSpPr>
          <a:xfrm>
            <a:off x="179512" y="4221088"/>
            <a:ext cx="8280920" cy="1656184"/>
            <a:chOff x="179512" y="4221088"/>
            <a:chExt cx="8280920" cy="1656184"/>
          </a:xfrm>
        </p:grpSpPr>
        <p:cxnSp>
          <p:nvCxnSpPr>
            <p:cNvPr id="17" name="Connecteur droit avec flèche 16"/>
            <p:cNvCxnSpPr/>
            <p:nvPr/>
          </p:nvCxnSpPr>
          <p:spPr>
            <a:xfrm>
              <a:off x="3275856" y="5661248"/>
              <a:ext cx="2160240" cy="0"/>
            </a:xfrm>
            <a:prstGeom prst="straightConnector1">
              <a:avLst/>
            </a:prstGeom>
            <a:ln>
              <a:solidFill>
                <a:srgbClr val="000000"/>
              </a:solidFill>
              <a:tailEnd type="arrow"/>
            </a:ln>
          </p:spPr>
          <p:style>
            <a:lnRef idx="2">
              <a:schemeClr val="dk1"/>
            </a:lnRef>
            <a:fillRef idx="0">
              <a:schemeClr val="dk1"/>
            </a:fillRef>
            <a:effectRef idx="1">
              <a:schemeClr val="dk1"/>
            </a:effectRef>
            <a:fontRef idx="minor">
              <a:schemeClr val="tx1"/>
            </a:fontRef>
          </p:style>
        </p:cxnSp>
        <p:grpSp>
          <p:nvGrpSpPr>
            <p:cNvPr id="23" name="Groupe 22"/>
            <p:cNvGrpSpPr/>
            <p:nvPr/>
          </p:nvGrpSpPr>
          <p:grpSpPr>
            <a:xfrm>
              <a:off x="179512" y="4602832"/>
              <a:ext cx="2520280" cy="1274440"/>
              <a:chOff x="179512" y="4602832"/>
              <a:chExt cx="2520280" cy="1274440"/>
            </a:xfrm>
          </p:grpSpPr>
          <p:sp>
            <p:nvSpPr>
              <p:cNvPr id="14" name="Sourire 13"/>
              <p:cNvSpPr/>
              <p:nvPr/>
            </p:nvSpPr>
            <p:spPr>
              <a:xfrm>
                <a:off x="2267744" y="5466928"/>
                <a:ext cx="432048" cy="410344"/>
              </a:xfrm>
              <a:prstGeom prst="smileyFace">
                <a:avLst>
                  <a:gd name="adj" fmla="val -4653"/>
                </a:avLst>
              </a:prstGeom>
              <a:solidFill>
                <a:schemeClr val="accent2"/>
              </a:solidFill>
              <a:ln w="190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5" name="Bulle ronde 14"/>
              <p:cNvSpPr/>
              <p:nvPr/>
            </p:nvSpPr>
            <p:spPr>
              <a:xfrm flipH="1">
                <a:off x="323528" y="4602832"/>
                <a:ext cx="1656184" cy="864096"/>
              </a:xfrm>
              <a:prstGeom prst="wedgeEllipseCallout">
                <a:avLst>
                  <a:gd name="adj1" fmla="val -61577"/>
                  <a:gd name="adj2" fmla="val 60095"/>
                </a:avLst>
              </a:prstGeom>
              <a:ln w="19050">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1400" dirty="0">
                  <a:solidFill>
                    <a:srgbClr val="000000"/>
                  </a:solidFill>
                </a:endParaRPr>
              </a:p>
            </p:txBody>
          </p:sp>
          <p:sp>
            <p:nvSpPr>
              <p:cNvPr id="18" name="ZoneTexte 17"/>
              <p:cNvSpPr txBox="1"/>
              <p:nvPr/>
            </p:nvSpPr>
            <p:spPr>
              <a:xfrm>
                <a:off x="179512" y="4797152"/>
                <a:ext cx="2016224" cy="523220"/>
              </a:xfrm>
              <a:prstGeom prst="rect">
                <a:avLst/>
              </a:prstGeom>
              <a:noFill/>
            </p:spPr>
            <p:txBody>
              <a:bodyPr wrap="square" rtlCol="0" anchor="ctr">
                <a:spAutoFit/>
              </a:bodyPr>
              <a:lstStyle/>
              <a:p>
                <a:pPr algn="ctr"/>
                <a:r>
                  <a:rPr lang="fr-FR" sz="1400" dirty="0" smtClean="0">
                    <a:solidFill>
                      <a:srgbClr val="000000"/>
                    </a:solidFill>
                  </a:rPr>
                  <a:t>Je suis une grande déviation (rare)</a:t>
                </a:r>
              </a:p>
            </p:txBody>
          </p:sp>
        </p:grpSp>
        <p:grpSp>
          <p:nvGrpSpPr>
            <p:cNvPr id="24" name="Groupe 23"/>
            <p:cNvGrpSpPr/>
            <p:nvPr/>
          </p:nvGrpSpPr>
          <p:grpSpPr>
            <a:xfrm>
              <a:off x="6012160" y="4581128"/>
              <a:ext cx="2304256" cy="1296144"/>
              <a:chOff x="6012160" y="4581128"/>
              <a:chExt cx="2304256" cy="1296144"/>
            </a:xfrm>
          </p:grpSpPr>
          <p:sp>
            <p:nvSpPr>
              <p:cNvPr id="19" name="Sourire 18"/>
              <p:cNvSpPr/>
              <p:nvPr/>
            </p:nvSpPr>
            <p:spPr>
              <a:xfrm>
                <a:off x="6012160" y="5466928"/>
                <a:ext cx="432048" cy="410344"/>
              </a:xfrm>
              <a:prstGeom prst="smileyFace">
                <a:avLst>
                  <a:gd name="adj" fmla="val 4653"/>
                </a:avLst>
              </a:prstGeom>
              <a:solidFill>
                <a:schemeClr val="accent2"/>
              </a:solidFill>
              <a:ln w="19050">
                <a:solidFill>
                  <a:srgbClr val="0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20" name="Bulle ronde 19"/>
              <p:cNvSpPr/>
              <p:nvPr/>
            </p:nvSpPr>
            <p:spPr>
              <a:xfrm flipH="1">
                <a:off x="6660232" y="4581128"/>
                <a:ext cx="1656184" cy="864096"/>
              </a:xfrm>
              <a:prstGeom prst="wedgeEllipseCallout">
                <a:avLst>
                  <a:gd name="adj1" fmla="val 51913"/>
                  <a:gd name="adj2" fmla="val 59676"/>
                </a:avLst>
              </a:prstGeom>
              <a:ln w="19050">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sz="1400" dirty="0">
                  <a:solidFill>
                    <a:srgbClr val="000000"/>
                  </a:solidFill>
                </a:endParaRPr>
              </a:p>
            </p:txBody>
          </p:sp>
          <p:sp>
            <p:nvSpPr>
              <p:cNvPr id="21" name="ZoneTexte 20"/>
              <p:cNvSpPr txBox="1"/>
              <p:nvPr/>
            </p:nvSpPr>
            <p:spPr>
              <a:xfrm>
                <a:off x="6732240" y="4670266"/>
                <a:ext cx="1512168" cy="738664"/>
              </a:xfrm>
              <a:prstGeom prst="rect">
                <a:avLst/>
              </a:prstGeom>
              <a:noFill/>
            </p:spPr>
            <p:txBody>
              <a:bodyPr wrap="square" rtlCol="0" anchor="ctr">
                <a:spAutoFit/>
              </a:bodyPr>
              <a:lstStyle/>
              <a:p>
                <a:pPr algn="ctr"/>
                <a:r>
                  <a:rPr lang="fr-FR" sz="1400" dirty="0" smtClean="0">
                    <a:solidFill>
                      <a:srgbClr val="000000"/>
                    </a:solidFill>
                  </a:rPr>
                  <a:t>Je suis devenue une valeur typique (probable)</a:t>
                </a:r>
              </a:p>
            </p:txBody>
          </p:sp>
        </p:grpSp>
        <p:cxnSp>
          <p:nvCxnSpPr>
            <p:cNvPr id="26" name="Connecteur droit 25"/>
            <p:cNvCxnSpPr/>
            <p:nvPr/>
          </p:nvCxnSpPr>
          <p:spPr>
            <a:xfrm>
              <a:off x="467544" y="4221088"/>
              <a:ext cx="7992888" cy="0"/>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R</a:t>
            </a:r>
            <a:r>
              <a:rPr lang="fr-FR" dirty="0" smtClean="0"/>
              <a:t>éponse </a:t>
            </a:r>
            <a:r>
              <a:rPr lang="fr-FR" dirty="0" smtClean="0"/>
              <a:t>à la question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solidFill>
                  <a:srgbClr val="000000"/>
                </a:solidFill>
              </a:rPr>
              <a:pPr/>
              <a:t>7</a:t>
            </a:fld>
            <a:endParaRPr lang="fr-BE" dirty="0">
              <a:solidFill>
                <a:srgbClr val="000000"/>
              </a:solidFill>
            </a:endParaRPr>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10" name="Espace réservé du contenu 9"/>
          <p:cNvSpPr>
            <a:spLocks noGrp="1"/>
          </p:cNvSpPr>
          <p:nvPr>
            <p:ph sz="quarter" idx="1"/>
          </p:nvPr>
        </p:nvSpPr>
        <p:spPr>
          <a:xfrm>
            <a:off x="457200" y="1600200"/>
            <a:ext cx="7467600" cy="748680"/>
          </a:xfrm>
        </p:spPr>
        <p:txBody>
          <a:bodyPr>
            <a:normAutofit fontScale="92500" lnSpcReduction="10000"/>
          </a:bodyPr>
          <a:lstStyle/>
          <a:p>
            <a:pPr algn="ctr"/>
            <a:r>
              <a:rPr lang="fr-FR" dirty="0" smtClean="0"/>
              <a:t>«  Comment expliqueriez-vous l'ensemble canonique à des étudiants de CPGE ? »</a:t>
            </a:r>
            <a:endParaRPr lang="fr-FR" dirty="0"/>
          </a:p>
        </p:txBody>
      </p:sp>
      <p:sp>
        <p:nvSpPr>
          <p:cNvPr id="11" name="Espace réservé du contenu 2"/>
          <p:cNvSpPr txBox="1">
            <a:spLocks/>
          </p:cNvSpPr>
          <p:nvPr/>
        </p:nvSpPr>
        <p:spPr>
          <a:xfrm>
            <a:off x="251520" y="2348880"/>
            <a:ext cx="7992888" cy="4125072"/>
          </a:xfrm>
          <a:prstGeom prst="rect">
            <a:avLst/>
          </a:prstGeom>
        </p:spPr>
        <p:txBody>
          <a:bodyPr vert="horz">
            <a:normAutofit/>
          </a:bodyPr>
          <a:lstStyle/>
          <a:p>
            <a:pPr marL="627063" marR="0" lvl="1" indent="-355600" algn="l" defTabSz="914400" rtl="0" eaLnBrk="1" fontAlgn="auto" latinLnBrk="0" hangingPunct="1">
              <a:lnSpc>
                <a:spcPct val="100000"/>
              </a:lnSpc>
              <a:spcBef>
                <a:spcPct val="20000"/>
              </a:spcBef>
              <a:spcAft>
                <a:spcPts val="0"/>
              </a:spcAft>
              <a:buClr>
                <a:srgbClr val="C00000"/>
              </a:buClr>
              <a:buSzPct val="80000"/>
              <a:buFont typeface="Wingdings 2"/>
              <a:buChar char=""/>
              <a:tabLst/>
              <a:defRPr/>
            </a:pPr>
            <a:r>
              <a:rPr kumimoji="0" lang="fr-FR" sz="1700" b="1" i="0" u="none" strike="noStrike" kern="1200" cap="none" spc="0" normalizeH="0" baseline="0" noProof="0" dirty="0" smtClean="0">
                <a:ln>
                  <a:noFill/>
                </a:ln>
                <a:solidFill>
                  <a:srgbClr val="C00000"/>
                </a:solidFill>
                <a:effectLst/>
                <a:uLnTx/>
                <a:uFillTx/>
                <a:latin typeface="+mn-lt"/>
                <a:ea typeface="+mn-ea"/>
                <a:cs typeface="+mn-cs"/>
              </a:rPr>
              <a:t>Filière: </a:t>
            </a:r>
            <a:r>
              <a:rPr kumimoji="0" lang="fr-FR" sz="1700" b="0" i="0" u="none" strike="noStrike" kern="1200" cap="none" spc="0" normalizeH="0" baseline="0" noProof="0" dirty="0" smtClean="0">
                <a:ln>
                  <a:noFill/>
                </a:ln>
                <a:solidFill>
                  <a:srgbClr val="000000"/>
                </a:solidFill>
                <a:effectLst/>
                <a:uLnTx/>
                <a:uFillTx/>
                <a:latin typeface="+mn-lt"/>
                <a:ea typeface="+mn-ea"/>
                <a:cs typeface="+mn-cs"/>
              </a:rPr>
              <a:t>MP</a:t>
            </a:r>
          </a:p>
          <a:p>
            <a:pPr marL="627063" lvl="1" indent="-355600">
              <a:spcBef>
                <a:spcPct val="20000"/>
              </a:spcBef>
              <a:buClr>
                <a:srgbClr val="C00000"/>
              </a:buClr>
              <a:buSzPct val="80000"/>
              <a:buFont typeface="Wingdings 2"/>
              <a:buChar char=""/>
            </a:pPr>
            <a:r>
              <a:rPr kumimoji="0" lang="fr-FR" sz="1700" b="1" i="0" u="none" strike="noStrike" kern="1200" cap="none" spc="0" normalizeH="0" baseline="0" noProof="0" dirty="0" smtClean="0">
                <a:ln>
                  <a:noFill/>
                </a:ln>
                <a:solidFill>
                  <a:srgbClr val="C00000"/>
                </a:solidFill>
                <a:effectLst/>
                <a:uLnTx/>
                <a:uFillTx/>
                <a:latin typeface="+mn-lt"/>
                <a:ea typeface="+mn-ea"/>
                <a:cs typeface="+mn-cs"/>
              </a:rPr>
              <a:t>Chapitre : </a:t>
            </a:r>
            <a:r>
              <a:rPr lang="fr-FR" sz="1700" dirty="0" smtClean="0">
                <a:solidFill>
                  <a:srgbClr val="000000"/>
                </a:solidFill>
              </a:rPr>
              <a:t>Éléments </a:t>
            </a:r>
            <a:r>
              <a:rPr lang="fr-FR" sz="1700" dirty="0" smtClean="0">
                <a:solidFill>
                  <a:srgbClr val="000000"/>
                </a:solidFill>
              </a:rPr>
              <a:t>de thermodynamique statistique</a:t>
            </a:r>
            <a:endParaRPr kumimoji="0" lang="fr-FR" sz="1700" b="0" i="0" u="none" strike="noStrike" kern="1200" cap="none" spc="0" normalizeH="0" baseline="0" noProof="0" dirty="0" smtClean="0">
              <a:ln>
                <a:noFill/>
              </a:ln>
              <a:solidFill>
                <a:srgbClr val="000000"/>
              </a:solidFill>
              <a:effectLst/>
              <a:uLnTx/>
              <a:uFillTx/>
              <a:latin typeface="+mn-lt"/>
              <a:ea typeface="+mn-ea"/>
              <a:cs typeface="+mn-cs"/>
            </a:endParaRPr>
          </a:p>
          <a:p>
            <a:pPr marL="627063" marR="0" lvl="1" indent="-355600" algn="l" defTabSz="914400" rtl="0" eaLnBrk="1" fontAlgn="auto" latinLnBrk="0" hangingPunct="1">
              <a:lnSpc>
                <a:spcPct val="100000"/>
              </a:lnSpc>
              <a:spcBef>
                <a:spcPct val="20000"/>
              </a:spcBef>
              <a:spcAft>
                <a:spcPts val="0"/>
              </a:spcAft>
              <a:buClr>
                <a:srgbClr val="C00000"/>
              </a:buClr>
              <a:buSzPct val="80000"/>
              <a:buFont typeface="Wingdings 2"/>
              <a:buChar char=""/>
              <a:tabLst/>
              <a:defRPr/>
            </a:pPr>
            <a:r>
              <a:rPr kumimoji="0" lang="fr-FR" sz="1700" b="1" i="0" u="none" strike="noStrike" kern="1200" cap="none" spc="0" normalizeH="0" baseline="0" noProof="0" dirty="0" err="1" smtClean="0">
                <a:ln>
                  <a:noFill/>
                </a:ln>
                <a:solidFill>
                  <a:srgbClr val="C00000"/>
                </a:solidFill>
                <a:effectLst/>
                <a:uLnTx/>
                <a:uFillTx/>
                <a:latin typeface="+mn-lt"/>
                <a:ea typeface="+mn-ea"/>
                <a:cs typeface="+mn-cs"/>
              </a:rPr>
              <a:t>Prérequis</a:t>
            </a:r>
            <a:r>
              <a:rPr kumimoji="0" lang="fr-FR" sz="1700" b="1" i="0" u="none" strike="noStrike" kern="1200" cap="none" spc="0" normalizeH="0" baseline="0" noProof="0" dirty="0" smtClean="0">
                <a:ln>
                  <a:noFill/>
                </a:ln>
                <a:solidFill>
                  <a:srgbClr val="C00000"/>
                </a:solidFill>
                <a:effectLst/>
                <a:uLnTx/>
                <a:uFillTx/>
                <a:latin typeface="+mn-lt"/>
                <a:ea typeface="+mn-ea"/>
                <a:cs typeface="+mn-cs"/>
              </a:rPr>
              <a:t>:</a:t>
            </a:r>
            <a:r>
              <a:rPr kumimoji="0" lang="fr-FR" sz="1700" b="0" i="0" u="none" strike="noStrike" kern="1200" cap="none" spc="0" normalizeH="0" baseline="0" noProof="0" dirty="0" smtClean="0">
                <a:ln>
                  <a:noFill/>
                </a:ln>
                <a:solidFill>
                  <a:srgbClr val="000000"/>
                </a:solidFill>
                <a:effectLst/>
                <a:uLnTx/>
                <a:uFillTx/>
                <a:latin typeface="+mn-lt"/>
                <a:ea typeface="+mn-ea"/>
                <a:cs typeface="+mn-cs"/>
              </a:rPr>
              <a:t> Modèle </a:t>
            </a:r>
            <a:r>
              <a:rPr lang="fr-FR" sz="1700" dirty="0" smtClean="0">
                <a:solidFill>
                  <a:srgbClr val="000000"/>
                </a:solidFill>
              </a:rPr>
              <a:t>de l’atmosphère isotherme avec l’établissement de:</a:t>
            </a:r>
          </a:p>
          <a:p>
            <a:pPr marL="1998663" lvl="4" indent="-355600">
              <a:spcBef>
                <a:spcPct val="20000"/>
              </a:spcBef>
              <a:buClr>
                <a:srgbClr val="C00000"/>
              </a:buClr>
              <a:buSzPct val="80000"/>
              <a:buFont typeface="Wingdings 2"/>
              <a:buChar char=""/>
            </a:pPr>
            <a:r>
              <a:rPr kumimoji="0" lang="fr-FR" sz="1700" b="0" i="0" u="none" strike="noStrike" kern="1200" cap="none" spc="0" normalizeH="0" baseline="0" noProof="0" dirty="0" smtClean="0">
                <a:ln>
                  <a:noFill/>
                </a:ln>
                <a:solidFill>
                  <a:srgbClr val="000000"/>
                </a:solidFill>
                <a:effectLst/>
                <a:uLnTx/>
                <a:uFillTx/>
                <a:latin typeface="+mn-lt"/>
                <a:ea typeface="+mn-ea"/>
                <a:cs typeface="+mn-cs"/>
              </a:rPr>
              <a:t>La</a:t>
            </a:r>
            <a:r>
              <a:rPr kumimoji="0" lang="fr-FR" sz="1700" b="0" i="0" u="none" strike="noStrike" kern="1200" cap="none" spc="0" normalizeH="0" noProof="0" dirty="0" smtClean="0">
                <a:ln>
                  <a:noFill/>
                </a:ln>
                <a:solidFill>
                  <a:srgbClr val="000000"/>
                </a:solidFill>
                <a:effectLst/>
                <a:uLnTx/>
                <a:uFillTx/>
                <a:latin typeface="+mn-lt"/>
                <a:ea typeface="+mn-ea"/>
                <a:cs typeface="+mn-cs"/>
              </a:rPr>
              <a:t> pression </a:t>
            </a:r>
          </a:p>
          <a:p>
            <a:pPr marL="1998663" lvl="4" indent="-355600">
              <a:spcBef>
                <a:spcPct val="20000"/>
              </a:spcBef>
              <a:buClr>
                <a:srgbClr val="C00000"/>
              </a:buClr>
              <a:buSzPct val="80000"/>
              <a:buFont typeface="Wingdings 2"/>
              <a:buChar char=""/>
            </a:pPr>
            <a:r>
              <a:rPr lang="fr-FR" sz="1700" baseline="0" dirty="0" smtClean="0">
                <a:solidFill>
                  <a:srgbClr val="000000"/>
                </a:solidFill>
              </a:rPr>
              <a:t>La masse volumique</a:t>
            </a:r>
          </a:p>
          <a:p>
            <a:pPr marL="1998663" lvl="4" indent="-355600">
              <a:spcBef>
                <a:spcPct val="20000"/>
              </a:spcBef>
              <a:buClr>
                <a:srgbClr val="C00000"/>
              </a:buClr>
              <a:buSzPct val="80000"/>
            </a:pPr>
            <a:endParaRPr lang="fr-FR" sz="1700" dirty="0" smtClean="0">
              <a:solidFill>
                <a:srgbClr val="000000"/>
              </a:solidFill>
            </a:endParaRPr>
          </a:p>
          <a:p>
            <a:pPr marL="627063" lvl="4" indent="-363538">
              <a:spcBef>
                <a:spcPct val="20000"/>
              </a:spcBef>
              <a:buClr>
                <a:srgbClr val="C00000"/>
              </a:buClr>
              <a:buSzPct val="80000"/>
              <a:buFont typeface="+mj-lt"/>
              <a:buAutoNum type="arabicPeriod"/>
            </a:pPr>
            <a:r>
              <a:rPr lang="fr-FR" sz="1700" noProof="0" dirty="0" smtClean="0">
                <a:solidFill>
                  <a:srgbClr val="000000"/>
                </a:solidFill>
              </a:rPr>
              <a:t>Interprétation probabiliste de ces résultats</a:t>
            </a:r>
          </a:p>
          <a:p>
            <a:pPr marL="627063" lvl="4" indent="-363538">
              <a:spcBef>
                <a:spcPct val="20000"/>
              </a:spcBef>
              <a:buClr>
                <a:srgbClr val="C00000"/>
              </a:buClr>
              <a:buSzPct val="80000"/>
              <a:buFont typeface="+mj-lt"/>
              <a:buAutoNum type="arabicPeriod"/>
            </a:pPr>
            <a:r>
              <a:rPr kumimoji="0" lang="fr-FR" sz="1700" b="0" i="0" u="none" strike="noStrike" kern="1200" cap="none" spc="0" normalizeH="0" dirty="0" smtClean="0">
                <a:ln>
                  <a:noFill/>
                </a:ln>
                <a:solidFill>
                  <a:srgbClr val="000000"/>
                </a:solidFill>
                <a:effectLst/>
                <a:uLnTx/>
                <a:uFillTx/>
                <a:latin typeface="+mn-lt"/>
                <a:ea typeface="+mn-ea"/>
                <a:cs typeface="+mn-cs"/>
              </a:rPr>
              <a:t> </a:t>
            </a:r>
            <a:r>
              <a:rPr lang="fr-FR" sz="1700" dirty="0" smtClean="0">
                <a:solidFill>
                  <a:srgbClr val="000000"/>
                </a:solidFill>
              </a:rPr>
              <a:t>Généralisation: introduction à l’ensemble canonique</a:t>
            </a:r>
            <a:endParaRPr kumimoji="0" lang="fr-FR" sz="1700" b="0" i="0" u="none" strike="noStrike" kern="1200" cap="none" spc="0" normalizeH="0" baseline="0" noProof="0" dirty="0" smtClean="0">
              <a:ln>
                <a:noFill/>
              </a:ln>
              <a:solidFill>
                <a:srgbClr val="000000"/>
              </a:solidFill>
              <a:effectLst/>
              <a:uLnTx/>
              <a:uFillTx/>
              <a:latin typeface="+mn-lt"/>
              <a:ea typeface="+mn-ea"/>
              <a:cs typeface="+mn-cs"/>
            </a:endParaRPr>
          </a:p>
        </p:txBody>
      </p:sp>
      <p:pic>
        <p:nvPicPr>
          <p:cNvPr id="45058" name="Picture 2" descr="https://latex2png.com/pngs/41c1e58af5e200bf5fb6c039b4636e05.png"/>
          <p:cNvPicPr>
            <a:picLocks noChangeAspect="1" noChangeArrowheads="1"/>
          </p:cNvPicPr>
          <p:nvPr/>
        </p:nvPicPr>
        <p:blipFill>
          <a:blip r:embed="rId3" cstate="print"/>
          <a:srcRect/>
          <a:stretch>
            <a:fillRect/>
          </a:stretch>
        </p:blipFill>
        <p:spPr bwMode="auto">
          <a:xfrm>
            <a:off x="3563888" y="3294509"/>
            <a:ext cx="1539659" cy="288032"/>
          </a:xfrm>
          <a:prstGeom prst="rect">
            <a:avLst/>
          </a:prstGeom>
          <a:noFill/>
        </p:spPr>
      </p:pic>
      <p:pic>
        <p:nvPicPr>
          <p:cNvPr id="45060" name="Picture 4" descr="https://latex2png.com/pngs/cb7550e7d3c82e7cfca8bd423c50128c.png"/>
          <p:cNvPicPr>
            <a:picLocks noChangeAspect="1" noChangeArrowheads="1"/>
          </p:cNvPicPr>
          <p:nvPr/>
        </p:nvPicPr>
        <p:blipFill>
          <a:blip r:embed="rId4" cstate="print"/>
          <a:srcRect/>
          <a:stretch>
            <a:fillRect/>
          </a:stretch>
        </p:blipFill>
        <p:spPr bwMode="auto">
          <a:xfrm>
            <a:off x="4293493" y="3616449"/>
            <a:ext cx="1238559" cy="244599"/>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Réponse </a:t>
            </a:r>
            <a:r>
              <a:rPr lang="fr-FR" dirty="0" smtClean="0"/>
              <a:t>à la question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8</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25" name="ZoneTexte 24"/>
          <p:cNvSpPr txBox="1"/>
          <p:nvPr/>
        </p:nvSpPr>
        <p:spPr>
          <a:xfrm>
            <a:off x="467544" y="1628800"/>
            <a:ext cx="3232616" cy="369332"/>
          </a:xfrm>
          <a:prstGeom prst="rect">
            <a:avLst/>
          </a:prstGeom>
          <a:noFill/>
        </p:spPr>
        <p:txBody>
          <a:bodyPr wrap="none" rtlCol="0">
            <a:spAutoFit/>
          </a:bodyPr>
          <a:lstStyle/>
          <a:p>
            <a:pPr marL="342900" indent="-342900">
              <a:buFont typeface="+mj-lt"/>
              <a:buAutoNum type="arabicPeriod"/>
            </a:pPr>
            <a:r>
              <a:rPr lang="fr-FR" b="1" dirty="0" smtClean="0"/>
              <a:t>Interprétation probabiliste </a:t>
            </a:r>
            <a:endParaRPr lang="fr-FR" b="1" dirty="0"/>
          </a:p>
        </p:txBody>
      </p:sp>
      <p:sp>
        <p:nvSpPr>
          <p:cNvPr id="11" name="Cylindre 10"/>
          <p:cNvSpPr/>
          <p:nvPr/>
        </p:nvSpPr>
        <p:spPr>
          <a:xfrm>
            <a:off x="6948264" y="2420888"/>
            <a:ext cx="1296144" cy="2592288"/>
          </a:xfrm>
          <a:prstGeom prst="can">
            <a:avLst>
              <a:gd name="adj" fmla="val 37827"/>
            </a:avLst>
          </a:prstGeom>
          <a:ln>
            <a:solidFill>
              <a:srgbClr val="0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4" name="Cylindre 13"/>
          <p:cNvSpPr/>
          <p:nvPr/>
        </p:nvSpPr>
        <p:spPr>
          <a:xfrm>
            <a:off x="6948264" y="3501008"/>
            <a:ext cx="1296144" cy="576064"/>
          </a:xfrm>
          <a:prstGeom prst="can">
            <a:avLst>
              <a:gd name="adj" fmla="val 50000"/>
            </a:avLst>
          </a:prstGeom>
          <a:solidFill>
            <a:schemeClr val="accent2">
              <a:lumMod val="20000"/>
              <a:lumOff val="80000"/>
            </a:schemeClr>
          </a:solidFill>
          <a:ln>
            <a:solidFill>
              <a:srgbClr val="00000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a:p>
        </p:txBody>
      </p:sp>
      <p:cxnSp>
        <p:nvCxnSpPr>
          <p:cNvPr id="18" name="Connecteur droit avec flèche 17"/>
          <p:cNvCxnSpPr/>
          <p:nvPr/>
        </p:nvCxnSpPr>
        <p:spPr>
          <a:xfrm flipV="1">
            <a:off x="6372200" y="2060848"/>
            <a:ext cx="0" cy="3240360"/>
          </a:xfrm>
          <a:prstGeom prst="straightConnector1">
            <a:avLst/>
          </a:prstGeom>
          <a:ln>
            <a:solidFill>
              <a:srgbClr val="00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H="1">
            <a:off x="6372200" y="3645024"/>
            <a:ext cx="57606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flipH="1">
            <a:off x="6372200" y="3960765"/>
            <a:ext cx="576064"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5652120" y="3429000"/>
            <a:ext cx="783035" cy="369332"/>
          </a:xfrm>
          <a:prstGeom prst="rect">
            <a:avLst/>
          </a:prstGeom>
          <a:noFill/>
        </p:spPr>
        <p:txBody>
          <a:bodyPr wrap="none" rtlCol="0">
            <a:spAutoFit/>
          </a:bodyPr>
          <a:lstStyle/>
          <a:p>
            <a:r>
              <a:rPr lang="fr-FR" i="1" dirty="0" smtClean="0">
                <a:latin typeface="+mj-lt"/>
              </a:rPr>
              <a:t>z + dz</a:t>
            </a:r>
            <a:endParaRPr lang="fr-FR" i="1" dirty="0">
              <a:latin typeface="+mj-lt"/>
            </a:endParaRPr>
          </a:p>
        </p:txBody>
      </p:sp>
      <p:sp>
        <p:nvSpPr>
          <p:cNvPr id="26" name="ZoneTexte 25"/>
          <p:cNvSpPr txBox="1"/>
          <p:nvPr/>
        </p:nvSpPr>
        <p:spPr>
          <a:xfrm>
            <a:off x="6068928" y="3732272"/>
            <a:ext cx="300082" cy="369332"/>
          </a:xfrm>
          <a:prstGeom prst="rect">
            <a:avLst/>
          </a:prstGeom>
          <a:noFill/>
        </p:spPr>
        <p:txBody>
          <a:bodyPr wrap="none" rtlCol="0">
            <a:spAutoFit/>
          </a:bodyPr>
          <a:lstStyle/>
          <a:p>
            <a:r>
              <a:rPr lang="fr-FR" i="1" dirty="0" smtClean="0">
                <a:latin typeface="+mj-lt"/>
              </a:rPr>
              <a:t>z</a:t>
            </a:r>
            <a:endParaRPr lang="fr-FR" i="1" dirty="0">
              <a:latin typeface="+mj-lt"/>
            </a:endParaRPr>
          </a:p>
        </p:txBody>
      </p:sp>
      <p:sp>
        <p:nvSpPr>
          <p:cNvPr id="27" name="ZoneTexte 26"/>
          <p:cNvSpPr txBox="1"/>
          <p:nvPr/>
        </p:nvSpPr>
        <p:spPr>
          <a:xfrm>
            <a:off x="6216134" y="1700808"/>
            <a:ext cx="300082" cy="369332"/>
          </a:xfrm>
          <a:prstGeom prst="rect">
            <a:avLst/>
          </a:prstGeom>
          <a:noFill/>
        </p:spPr>
        <p:txBody>
          <a:bodyPr wrap="none" rtlCol="0">
            <a:spAutoFit/>
          </a:bodyPr>
          <a:lstStyle/>
          <a:p>
            <a:r>
              <a:rPr lang="fr-FR" i="1" dirty="0" smtClean="0">
                <a:latin typeface="+mj-lt"/>
              </a:rPr>
              <a:t>z</a:t>
            </a:r>
            <a:endParaRPr lang="fr-FR" i="1" dirty="0">
              <a:latin typeface="+mj-lt"/>
            </a:endParaRPr>
          </a:p>
        </p:txBody>
      </p:sp>
      <p:sp>
        <p:nvSpPr>
          <p:cNvPr id="28" name="ZoneTexte 27"/>
          <p:cNvSpPr txBox="1"/>
          <p:nvPr/>
        </p:nvSpPr>
        <p:spPr>
          <a:xfrm>
            <a:off x="395536" y="2204864"/>
            <a:ext cx="5303055" cy="369332"/>
          </a:xfrm>
          <a:prstGeom prst="rect">
            <a:avLst/>
          </a:prstGeom>
          <a:noFill/>
        </p:spPr>
        <p:txBody>
          <a:bodyPr wrap="none" rtlCol="0">
            <a:spAutoFit/>
          </a:bodyPr>
          <a:lstStyle/>
          <a:p>
            <a:r>
              <a:rPr lang="fr-FR" dirty="0" smtClean="0">
                <a:solidFill>
                  <a:srgbClr val="000000"/>
                </a:solidFill>
              </a:rPr>
              <a:t>Le nombre de particules comprises entre </a:t>
            </a:r>
            <a:r>
              <a:rPr lang="fr-FR" i="1" dirty="0" smtClean="0">
                <a:solidFill>
                  <a:srgbClr val="000000"/>
                </a:solidFill>
              </a:rPr>
              <a:t>z</a:t>
            </a:r>
            <a:r>
              <a:rPr lang="fr-FR" dirty="0" smtClean="0">
                <a:solidFill>
                  <a:srgbClr val="000000"/>
                </a:solidFill>
              </a:rPr>
              <a:t> et </a:t>
            </a:r>
            <a:r>
              <a:rPr lang="fr-FR" i="1" dirty="0" smtClean="0">
                <a:solidFill>
                  <a:srgbClr val="000000"/>
                </a:solidFill>
              </a:rPr>
              <a:t>z+dz</a:t>
            </a:r>
            <a:r>
              <a:rPr lang="fr-FR" dirty="0" smtClean="0">
                <a:solidFill>
                  <a:srgbClr val="000000"/>
                </a:solidFill>
              </a:rPr>
              <a:t> est</a:t>
            </a:r>
            <a:endParaRPr lang="fr-FR" dirty="0">
              <a:solidFill>
                <a:srgbClr val="000000"/>
              </a:solidFill>
            </a:endParaRPr>
          </a:p>
        </p:txBody>
      </p:sp>
      <p:pic>
        <p:nvPicPr>
          <p:cNvPr id="43012" name="Picture 4" descr="https://latex2png.com/pngs/123759222d60fef06a23e744194f1e2a.png"/>
          <p:cNvPicPr>
            <a:picLocks noChangeAspect="1" noChangeArrowheads="1"/>
          </p:cNvPicPr>
          <p:nvPr/>
        </p:nvPicPr>
        <p:blipFill>
          <a:blip r:embed="rId3" cstate="print"/>
          <a:srcRect/>
          <a:stretch>
            <a:fillRect/>
          </a:stretch>
        </p:blipFill>
        <p:spPr bwMode="auto">
          <a:xfrm>
            <a:off x="1763688" y="2780928"/>
            <a:ext cx="2736304" cy="466719"/>
          </a:xfrm>
          <a:prstGeom prst="rect">
            <a:avLst/>
          </a:prstGeom>
          <a:noFill/>
        </p:spPr>
      </p:pic>
      <p:sp>
        <p:nvSpPr>
          <p:cNvPr id="29" name="ZoneTexte 28"/>
          <p:cNvSpPr txBox="1"/>
          <p:nvPr/>
        </p:nvSpPr>
        <p:spPr>
          <a:xfrm>
            <a:off x="395537" y="3356992"/>
            <a:ext cx="5472608" cy="3139321"/>
          </a:xfrm>
          <a:prstGeom prst="rect">
            <a:avLst/>
          </a:prstGeom>
          <a:noFill/>
        </p:spPr>
        <p:txBody>
          <a:bodyPr wrap="square" rtlCol="0">
            <a:spAutoFit/>
          </a:bodyPr>
          <a:lstStyle/>
          <a:p>
            <a:r>
              <a:rPr lang="fr-FR" dirty="0" smtClean="0">
                <a:solidFill>
                  <a:srgbClr val="000000"/>
                </a:solidFill>
              </a:rPr>
              <a:t>La probabilité </a:t>
            </a:r>
            <a:r>
              <a:rPr lang="fr-FR" dirty="0" smtClean="0">
                <a:solidFill>
                  <a:srgbClr val="000000"/>
                </a:solidFill>
              </a:rPr>
              <a:t>pour une particule de se trouver à une altitude comprise entre </a:t>
            </a:r>
            <a:r>
              <a:rPr lang="fr-FR" i="1" dirty="0" smtClean="0">
                <a:solidFill>
                  <a:srgbClr val="000000"/>
                </a:solidFill>
              </a:rPr>
              <a:t>z</a:t>
            </a:r>
            <a:r>
              <a:rPr lang="fr-FR" dirty="0" smtClean="0">
                <a:solidFill>
                  <a:srgbClr val="000000"/>
                </a:solidFill>
              </a:rPr>
              <a:t> et </a:t>
            </a:r>
            <a:r>
              <a:rPr lang="fr-FR" i="1" dirty="0" smtClean="0">
                <a:solidFill>
                  <a:srgbClr val="000000"/>
                </a:solidFill>
              </a:rPr>
              <a:t>z+dz</a:t>
            </a:r>
            <a:r>
              <a:rPr lang="fr-FR" dirty="0" smtClean="0">
                <a:solidFill>
                  <a:srgbClr val="000000"/>
                </a:solidFill>
              </a:rPr>
              <a:t> est</a:t>
            </a:r>
          </a:p>
          <a:p>
            <a:endParaRPr lang="fr-FR" dirty="0" smtClean="0">
              <a:solidFill>
                <a:srgbClr val="000000"/>
              </a:solidFill>
            </a:endParaRPr>
          </a:p>
          <a:p>
            <a:endParaRPr lang="fr-FR" dirty="0" smtClean="0">
              <a:solidFill>
                <a:srgbClr val="000000"/>
              </a:solidFill>
            </a:endParaRPr>
          </a:p>
          <a:p>
            <a:endParaRPr lang="fr-FR" dirty="0" smtClean="0">
              <a:solidFill>
                <a:srgbClr val="000000"/>
              </a:solidFill>
            </a:endParaRPr>
          </a:p>
          <a:p>
            <a:endParaRPr lang="fr-FR" dirty="0" smtClean="0">
              <a:solidFill>
                <a:srgbClr val="000000"/>
              </a:solidFill>
            </a:endParaRPr>
          </a:p>
          <a:p>
            <a:r>
              <a:rPr lang="fr-FR" dirty="0" smtClean="0">
                <a:solidFill>
                  <a:srgbClr val="000000"/>
                </a:solidFill>
              </a:rPr>
              <a:t>a</a:t>
            </a:r>
            <a:r>
              <a:rPr lang="fr-FR" dirty="0" smtClean="0">
                <a:solidFill>
                  <a:srgbClr val="000000"/>
                </a:solidFill>
              </a:rPr>
              <a:t>vec</a:t>
            </a:r>
          </a:p>
          <a:p>
            <a:endParaRPr lang="fr-FR" dirty="0" smtClean="0">
              <a:solidFill>
                <a:srgbClr val="000000"/>
              </a:solidFill>
            </a:endParaRPr>
          </a:p>
          <a:p>
            <a:pPr>
              <a:lnSpc>
                <a:spcPct val="150000"/>
              </a:lnSpc>
            </a:pPr>
            <a:r>
              <a:rPr lang="fr-FR" dirty="0" smtClean="0">
                <a:solidFill>
                  <a:srgbClr val="000000"/>
                </a:solidFill>
              </a:rPr>
              <a:t>e</a:t>
            </a:r>
            <a:r>
              <a:rPr lang="fr-FR" dirty="0" smtClean="0">
                <a:solidFill>
                  <a:srgbClr val="000000"/>
                </a:solidFill>
              </a:rPr>
              <a:t>t                                                           la constante de Boltzmann.</a:t>
            </a:r>
            <a:endParaRPr lang="fr-FR" dirty="0">
              <a:solidFill>
                <a:srgbClr val="000000"/>
              </a:solidFill>
            </a:endParaRPr>
          </a:p>
        </p:txBody>
      </p:sp>
      <p:cxnSp>
        <p:nvCxnSpPr>
          <p:cNvPr id="33" name="Connecteur droit 32"/>
          <p:cNvCxnSpPr/>
          <p:nvPr/>
        </p:nvCxnSpPr>
        <p:spPr>
          <a:xfrm flipH="1">
            <a:off x="6300192" y="2636912"/>
            <a:ext cx="115212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Connecteur droit 35"/>
          <p:cNvCxnSpPr>
            <a:stCxn id="11" idx="3"/>
          </p:cNvCxnSpPr>
          <p:nvPr/>
        </p:nvCxnSpPr>
        <p:spPr>
          <a:xfrm flipH="1">
            <a:off x="6300192" y="5013176"/>
            <a:ext cx="1296144"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ZoneTexte 36"/>
          <p:cNvSpPr txBox="1"/>
          <p:nvPr/>
        </p:nvSpPr>
        <p:spPr>
          <a:xfrm>
            <a:off x="5990492" y="4797152"/>
            <a:ext cx="309700" cy="369332"/>
          </a:xfrm>
          <a:prstGeom prst="rect">
            <a:avLst/>
          </a:prstGeom>
          <a:noFill/>
        </p:spPr>
        <p:txBody>
          <a:bodyPr wrap="none" rtlCol="0">
            <a:spAutoFit/>
          </a:bodyPr>
          <a:lstStyle/>
          <a:p>
            <a:r>
              <a:rPr lang="fr-FR" dirty="0" smtClean="0"/>
              <a:t>0</a:t>
            </a:r>
            <a:endParaRPr lang="fr-FR" dirty="0"/>
          </a:p>
        </p:txBody>
      </p:sp>
      <p:sp>
        <p:nvSpPr>
          <p:cNvPr id="38" name="ZoneTexte 37"/>
          <p:cNvSpPr txBox="1"/>
          <p:nvPr/>
        </p:nvSpPr>
        <p:spPr>
          <a:xfrm>
            <a:off x="6012160" y="2420888"/>
            <a:ext cx="311304" cy="369332"/>
          </a:xfrm>
          <a:prstGeom prst="rect">
            <a:avLst/>
          </a:prstGeom>
          <a:noFill/>
        </p:spPr>
        <p:txBody>
          <a:bodyPr wrap="none" rtlCol="0">
            <a:spAutoFit/>
          </a:bodyPr>
          <a:lstStyle/>
          <a:p>
            <a:r>
              <a:rPr lang="fr-FR" i="1" dirty="0" smtClean="0">
                <a:latin typeface="+mj-lt"/>
              </a:rPr>
              <a:t>h</a:t>
            </a:r>
            <a:endParaRPr lang="fr-FR" i="1" dirty="0">
              <a:latin typeface="+mj-lt"/>
            </a:endParaRPr>
          </a:p>
        </p:txBody>
      </p:sp>
      <p:pic>
        <p:nvPicPr>
          <p:cNvPr id="43014" name="Picture 6" descr="https://latex2png.com/pngs/8f0775d7cf573e0d54926f6e2fd60fa2.png"/>
          <p:cNvPicPr>
            <a:picLocks noChangeAspect="1" noChangeArrowheads="1"/>
          </p:cNvPicPr>
          <p:nvPr/>
        </p:nvPicPr>
        <p:blipFill>
          <a:blip r:embed="rId4" cstate="print"/>
          <a:srcRect/>
          <a:stretch>
            <a:fillRect/>
          </a:stretch>
        </p:blipFill>
        <p:spPr bwMode="auto">
          <a:xfrm>
            <a:off x="1187624" y="4221088"/>
            <a:ext cx="4237212" cy="564302"/>
          </a:xfrm>
          <a:prstGeom prst="rect">
            <a:avLst/>
          </a:prstGeom>
          <a:noFill/>
        </p:spPr>
      </p:pic>
      <p:pic>
        <p:nvPicPr>
          <p:cNvPr id="43016" name="Picture 8" descr="https://latex2png.com/pngs/10be3fb88b9bce75bfa3732a8432126c.png"/>
          <p:cNvPicPr>
            <a:picLocks noChangeAspect="1" noChangeArrowheads="1"/>
          </p:cNvPicPr>
          <p:nvPr/>
        </p:nvPicPr>
        <p:blipFill>
          <a:blip r:embed="rId5" cstate="print"/>
          <a:srcRect/>
          <a:stretch>
            <a:fillRect/>
          </a:stretch>
        </p:blipFill>
        <p:spPr bwMode="auto">
          <a:xfrm>
            <a:off x="1287343" y="4941168"/>
            <a:ext cx="993706" cy="520646"/>
          </a:xfrm>
          <a:prstGeom prst="rect">
            <a:avLst/>
          </a:prstGeom>
          <a:noFill/>
        </p:spPr>
      </p:pic>
      <p:pic>
        <p:nvPicPr>
          <p:cNvPr id="43020" name="Picture 12" descr="https://latex2png.com/pngs/37809cc4565e72a0cd99113c3bd3243b.png"/>
          <p:cNvPicPr>
            <a:picLocks noChangeAspect="1" noChangeArrowheads="1"/>
          </p:cNvPicPr>
          <p:nvPr/>
        </p:nvPicPr>
        <p:blipFill>
          <a:blip r:embed="rId6" cstate="print"/>
          <a:srcRect/>
          <a:stretch>
            <a:fillRect/>
          </a:stretch>
        </p:blipFill>
        <p:spPr bwMode="auto">
          <a:xfrm>
            <a:off x="827584" y="5582209"/>
            <a:ext cx="3036293" cy="511087"/>
          </a:xfrm>
          <a:prstGeom prst="rect">
            <a:avLst/>
          </a:prstGeom>
          <a:noFill/>
        </p:spPr>
      </p:pic>
      <p:sp>
        <p:nvSpPr>
          <p:cNvPr id="42" name="Forme libre 41"/>
          <p:cNvSpPr/>
          <p:nvPr/>
        </p:nvSpPr>
        <p:spPr>
          <a:xfrm>
            <a:off x="7596336" y="4797152"/>
            <a:ext cx="454891" cy="720437"/>
          </a:xfrm>
          <a:custGeom>
            <a:avLst/>
            <a:gdLst>
              <a:gd name="connsiteX0" fmla="*/ 429491 w 454891"/>
              <a:gd name="connsiteY0" fmla="*/ 0 h 720437"/>
              <a:gd name="connsiteX1" fmla="*/ 429491 w 454891"/>
              <a:gd name="connsiteY1" fmla="*/ 290946 h 720437"/>
              <a:gd name="connsiteX2" fmla="*/ 277091 w 454891"/>
              <a:gd name="connsiteY2" fmla="*/ 581891 h 720437"/>
              <a:gd name="connsiteX3" fmla="*/ 0 w 454891"/>
              <a:gd name="connsiteY3" fmla="*/ 720437 h 720437"/>
            </a:gdLst>
            <a:ahLst/>
            <a:cxnLst>
              <a:cxn ang="0">
                <a:pos x="connsiteX0" y="connsiteY0"/>
              </a:cxn>
              <a:cxn ang="0">
                <a:pos x="connsiteX1" y="connsiteY1"/>
              </a:cxn>
              <a:cxn ang="0">
                <a:pos x="connsiteX2" y="connsiteY2"/>
              </a:cxn>
              <a:cxn ang="0">
                <a:pos x="connsiteX3" y="connsiteY3"/>
              </a:cxn>
            </a:cxnLst>
            <a:rect l="l" t="t" r="r" b="b"/>
            <a:pathLst>
              <a:path w="454891" h="720437">
                <a:moveTo>
                  <a:pt x="429491" y="0"/>
                </a:moveTo>
                <a:cubicBezTo>
                  <a:pt x="442191" y="96982"/>
                  <a:pt x="454891" y="193964"/>
                  <a:pt x="429491" y="290946"/>
                </a:cubicBezTo>
                <a:cubicBezTo>
                  <a:pt x="404091" y="387928"/>
                  <a:pt x="348673" y="510309"/>
                  <a:pt x="277091" y="581891"/>
                </a:cubicBezTo>
                <a:cubicBezTo>
                  <a:pt x="205509" y="653473"/>
                  <a:pt x="102754" y="686955"/>
                  <a:pt x="0" y="720437"/>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43" name="ZoneTexte 42"/>
          <p:cNvSpPr txBox="1"/>
          <p:nvPr/>
        </p:nvSpPr>
        <p:spPr>
          <a:xfrm>
            <a:off x="7243354" y="5373216"/>
            <a:ext cx="352982" cy="369332"/>
          </a:xfrm>
          <a:prstGeom prst="rect">
            <a:avLst/>
          </a:prstGeom>
          <a:noFill/>
        </p:spPr>
        <p:txBody>
          <a:bodyPr wrap="none" rtlCol="0">
            <a:spAutoFit/>
          </a:bodyPr>
          <a:lstStyle/>
          <a:p>
            <a:r>
              <a:rPr lang="fr-FR" i="1" dirty="0" smtClean="0">
                <a:latin typeface="+mj-lt"/>
              </a:rPr>
              <a:t>N</a:t>
            </a:r>
            <a:endParaRPr lang="fr-FR" i="1" dirty="0">
              <a:latin typeface="+mj-l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764705"/>
            <a:ext cx="8219256" cy="652932"/>
          </a:xfrm>
        </p:spPr>
        <p:txBody>
          <a:bodyPr>
            <a:normAutofit/>
          </a:bodyPr>
          <a:lstStyle/>
          <a:p>
            <a:pPr marL="571500" indent="-571500"/>
            <a:r>
              <a:rPr lang="fr-FR" dirty="0" smtClean="0"/>
              <a:t>Réponse </a:t>
            </a:r>
            <a:r>
              <a:rPr lang="fr-FR" dirty="0" smtClean="0"/>
              <a:t>à la question</a:t>
            </a:r>
            <a:endParaRPr lang="fr-FR" dirty="0"/>
          </a:p>
        </p:txBody>
      </p:sp>
      <p:sp>
        <p:nvSpPr>
          <p:cNvPr id="4" name="Espace réservé du numéro de diapositive 3"/>
          <p:cNvSpPr>
            <a:spLocks noGrp="1"/>
          </p:cNvSpPr>
          <p:nvPr>
            <p:ph type="sldNum" sz="quarter" idx="15"/>
          </p:nvPr>
        </p:nvSpPr>
        <p:spPr/>
        <p:txBody>
          <a:bodyPr/>
          <a:lstStyle/>
          <a:p>
            <a:fld id="{CF4668DC-857F-487D-BFFA-8C0CA5037977}" type="slidenum">
              <a:rPr lang="fr-BE" smtClean="0"/>
              <a:pPr/>
              <a:t>9</a:t>
            </a:fld>
            <a:endParaRPr lang="fr-BE" dirty="0"/>
          </a:p>
        </p:txBody>
      </p:sp>
      <p:sp>
        <p:nvSpPr>
          <p:cNvPr id="6" name="Espace réservé du pied de page 4"/>
          <p:cNvSpPr>
            <a:spLocks noGrp="1"/>
          </p:cNvSpPr>
          <p:nvPr>
            <p:ph type="ftr" sz="quarter" idx="16"/>
          </p:nvPr>
        </p:nvSpPr>
        <p:spPr>
          <a:xfrm>
            <a:off x="179512" y="260648"/>
            <a:ext cx="6048672" cy="365760"/>
          </a:xfrm>
        </p:spPr>
        <p:txBody>
          <a:bodyPr/>
          <a:lstStyle/>
          <a:p>
            <a:pPr marL="400050" indent="-400050">
              <a:buFont typeface="+mj-lt"/>
              <a:buAutoNum type="romanUcPeriod" startAt="2"/>
            </a:pPr>
            <a:r>
              <a:rPr lang="fr-FR" dirty="0" smtClean="0"/>
              <a:t>Présentation de mes travaux de recherche</a:t>
            </a:r>
            <a:endParaRPr lang="fr-BE" dirty="0" smtClean="0"/>
          </a:p>
        </p:txBody>
      </p:sp>
      <p:sp>
        <p:nvSpPr>
          <p:cNvPr id="14" name="ZoneTexte 13"/>
          <p:cNvSpPr txBox="1"/>
          <p:nvPr/>
        </p:nvSpPr>
        <p:spPr>
          <a:xfrm>
            <a:off x="467544" y="1628800"/>
            <a:ext cx="1223412" cy="369332"/>
          </a:xfrm>
          <a:prstGeom prst="rect">
            <a:avLst/>
          </a:prstGeom>
          <a:noFill/>
        </p:spPr>
        <p:txBody>
          <a:bodyPr wrap="none" rtlCol="0">
            <a:spAutoFit/>
          </a:bodyPr>
          <a:lstStyle/>
          <a:p>
            <a:pPr marL="342900" indent="-342900"/>
            <a:r>
              <a:rPr lang="fr-FR" b="1" dirty="0" smtClean="0"/>
              <a:t>Discussion</a:t>
            </a:r>
            <a:endParaRPr lang="fr-FR" b="1"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Personnalisé 15">
      <a:dk1>
        <a:srgbClr val="660033"/>
      </a:dk1>
      <a:lt1>
        <a:sysClr val="window" lastClr="FFFFFF"/>
      </a:lt1>
      <a:dk2>
        <a:srgbClr val="460000"/>
      </a:dk2>
      <a:lt2>
        <a:srgbClr val="E7DEC9"/>
      </a:lt2>
      <a:accent1>
        <a:srgbClr val="A31D5A"/>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Personnalisé 2">
      <a:majorFont>
        <a:latin typeface="Constantia"/>
        <a:ea typeface=""/>
        <a:cs typeface=""/>
      </a:majorFont>
      <a:minorFont>
        <a:latin typeface="Times New Roman"/>
        <a:ea typeface=""/>
        <a:cs typeface=""/>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2983</TotalTime>
  <Words>1314</Words>
  <Application>Microsoft Office PowerPoint</Application>
  <PresentationFormat>Affichage à l'écran (4:3)</PresentationFormat>
  <Paragraphs>331</Paragraphs>
  <Slides>36</Slides>
  <Notes>18</Notes>
  <HiddenSlides>0</HiddenSlides>
  <MMClips>0</MMClips>
  <ScaleCrop>false</ScaleCrop>
  <HeadingPairs>
    <vt:vector size="4" baseType="variant">
      <vt:variant>
        <vt:lpstr>Thème</vt:lpstr>
      </vt:variant>
      <vt:variant>
        <vt:i4>1</vt:i4>
      </vt:variant>
      <vt:variant>
        <vt:lpstr>Titres des diapositives</vt:lpstr>
      </vt:variant>
      <vt:variant>
        <vt:i4>36</vt:i4>
      </vt:variant>
    </vt:vector>
  </HeadingPairs>
  <TitlesOfParts>
    <vt:vector size="37" baseType="lpstr">
      <vt:lpstr>Oriel</vt:lpstr>
      <vt:lpstr>Épreuve de mise en perspective didactique d’un dossier de recherche</vt:lpstr>
      <vt:lpstr>Plan</vt:lpstr>
      <vt:lpstr>Diapositive 3</vt:lpstr>
      <vt:lpstr>Mon parcours scolaire et professionnel</vt:lpstr>
      <vt:lpstr>Diapositive 5</vt:lpstr>
      <vt:lpstr>Mon sujet de thèse</vt:lpstr>
      <vt:lpstr>Réponse à la question</vt:lpstr>
      <vt:lpstr>Réponse à la question</vt:lpstr>
      <vt:lpstr>Réponse à la question</vt:lpstr>
      <vt:lpstr>Réponse à la question</vt:lpstr>
      <vt:lpstr>Réponse à la question</vt:lpstr>
      <vt:lpstr>Contexte</vt:lpstr>
      <vt:lpstr>Thermodynamique stochastique : Motivation </vt:lpstr>
      <vt:lpstr>Comment définir ces grandeurs fluctuantes ?</vt:lpstr>
      <vt:lpstr>Comment définir ces grandeurs fluctuantes ?</vt:lpstr>
      <vt:lpstr>Comment définir ces grandeurs fluctuantes ?</vt:lpstr>
      <vt:lpstr>Comment définir ces grandeurs fluctuantes ?</vt:lpstr>
      <vt:lpstr>Valeur typique = valeur la plus probable</vt:lpstr>
      <vt:lpstr>Problématique : problème de conditionnement</vt:lpstr>
      <vt:lpstr>Problématique : problème de conditionnement</vt:lpstr>
      <vt:lpstr>Résolution</vt:lpstr>
      <vt:lpstr>Application au chat</vt:lpstr>
      <vt:lpstr>Conclusion</vt:lpstr>
      <vt:lpstr>Diapositive 24</vt:lpstr>
      <vt:lpstr>Réinvestissementent en tant qu’enseignante</vt:lpstr>
      <vt:lpstr>Réinvestissementent en tant qu’enseignante</vt:lpstr>
      <vt:lpstr>Diapositive 27</vt:lpstr>
      <vt:lpstr>La MISS</vt:lpstr>
      <vt:lpstr>Exemple d’atelier : couleurs du nano-monde</vt:lpstr>
      <vt:lpstr>Réinvestissementent en tant qu’enseignante</vt:lpstr>
      <vt:lpstr>Diapositive 31</vt:lpstr>
      <vt:lpstr>Diapositive 32</vt:lpstr>
      <vt:lpstr>Plan</vt:lpstr>
      <vt:lpstr>Activités diverses</vt:lpstr>
      <vt:lpstr>Activités diverses</vt:lpstr>
      <vt:lpstr>Réinvestissementent en tant qu’enseignante</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Epreuve de mise en perspective didactique d’un dossier de recherche</dc:title>
  <dc:creator>Lilicha</dc:creator>
  <cp:lastModifiedBy>LENOVO</cp:lastModifiedBy>
  <cp:revision>511</cp:revision>
  <dcterms:created xsi:type="dcterms:W3CDTF">2023-04-15T11:04:40Z</dcterms:created>
  <dcterms:modified xsi:type="dcterms:W3CDTF">2023-06-18T15:08:05Z</dcterms:modified>
</cp:coreProperties>
</file>